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62" r:id="rId4"/>
    <p:sldId id="257" r:id="rId5"/>
    <p:sldId id="263" r:id="rId6"/>
    <p:sldId id="271" r:id="rId7"/>
    <p:sldId id="258" r:id="rId8"/>
    <p:sldId id="279" r:id="rId9"/>
    <p:sldId id="280" r:id="rId10"/>
    <p:sldId id="281" r:id="rId11"/>
    <p:sldId id="282" r:id="rId12"/>
    <p:sldId id="284" r:id="rId13"/>
    <p:sldId id="259" r:id="rId14"/>
    <p:sldId id="285" r:id="rId15"/>
    <p:sldId id="286" r:id="rId16"/>
    <p:sldId id="287" r:id="rId17"/>
    <p:sldId id="288" r:id="rId19"/>
    <p:sldId id="273" r:id="rId20"/>
    <p:sldId id="274" r:id="rId21"/>
    <p:sldId id="275" r:id="rId22"/>
    <p:sldId id="276" r:id="rId23"/>
    <p:sldId id="277" r:id="rId24"/>
    <p:sldId id="278" r:id="rId25"/>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dyninst/dyninst" TargetMode="Externa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pPr>
              <a:lnSpc>
                <a:spcPct val="150000"/>
              </a:lnSpc>
            </a:pPr>
            <a:r>
              <a:rPr lang="en-US" sz="2800" spc="-1">
                <a:ln/>
                <a:solidFill>
                  <a:schemeClr val="tx1"/>
                </a:solidFill>
                <a:effectLst>
                  <a:outerShdw blurRad="38100" dist="19050" dir="2700000" algn="tl" rotWithShape="0">
                    <a:schemeClr val="dk1">
                      <a:alpha val="40000"/>
                    </a:schemeClr>
                  </a:outerShdw>
                </a:effectLst>
                <a:latin typeface="Calibri"/>
                <a:sym typeface="+mn-ea"/>
              </a:rPr>
              <a:t>Tutorial: Communication Protocol Customization</a:t>
            </a:r>
            <a:br>
              <a:rPr lang="en-US" sz="2800" b="0" strike="noStrike" spc="-1">
                <a:ln/>
                <a:solidFill>
                  <a:schemeClr val="tx1"/>
                </a:solidFill>
                <a:effectLst>
                  <a:outerShdw blurRad="38100" dist="19050" dir="2700000" algn="tl" rotWithShape="0">
                    <a:schemeClr val="dk1">
                      <a:alpha val="40000"/>
                    </a:schemeClr>
                  </a:outerShdw>
                </a:effectLst>
                <a:latin typeface="Arial"/>
              </a:rPr>
            </a:br>
            <a:r>
              <a:rPr lang="en-US" sz="2800" spc="-1">
                <a:ln/>
                <a:solidFill>
                  <a:schemeClr val="tx1"/>
                </a:solidFill>
                <a:effectLst>
                  <a:outerShdw blurRad="38100" dist="19050" dir="2700000" algn="tl" rotWithShape="0">
                    <a:schemeClr val="dk1">
                      <a:alpha val="40000"/>
                    </a:schemeClr>
                  </a:outerShdw>
                </a:effectLst>
                <a:latin typeface="Calibri"/>
                <a:sym typeface="+mn-ea"/>
              </a:rPr>
              <a:t>CustomPro</a:t>
            </a:r>
            <a:endParaRPr lang="en-US" sz="2800" spc="-1">
              <a:ln/>
              <a:solidFill>
                <a:schemeClr val="tx1"/>
              </a:solidFill>
              <a:effectLst>
                <a:outerShdw blurRad="38100" dist="19050" dir="2700000" algn="tl" rotWithShape="0">
                  <a:schemeClr val="dk1">
                    <a:alpha val="40000"/>
                  </a:schemeClr>
                </a:outerShdw>
              </a:effectLst>
              <a:latin typeface="Calibri"/>
              <a:sym typeface="+mn-ea"/>
            </a:endParaRPr>
          </a:p>
        </p:txBody>
      </p:sp>
      <p:sp>
        <p:nvSpPr>
          <p:cNvPr id="3" name="Subtitle 2"/>
          <p:cNvSpPr>
            <a:spLocks noGrp="1"/>
          </p:cNvSpPr>
          <p:nvPr>
            <p:ph type="subTitle" idx="1"/>
          </p:nvPr>
        </p:nvSpPr>
        <p:spPr/>
        <p:txBody>
          <a:bodyPr/>
          <a:p>
            <a:r>
              <a:rPr lang="" altLang="en-US"/>
              <a:t>Part 2</a:t>
            </a:r>
            <a:endParaRPr lang="" altLang="en-US"/>
          </a:p>
          <a:p>
            <a:endParaRPr lang="" altLang="en-US"/>
          </a:p>
          <a:p>
            <a:endParaRPr lang="" altLang="en-US"/>
          </a:p>
        </p:txBody>
      </p:sp>
      <p:pic>
        <p:nvPicPr>
          <p:cNvPr id="252" name="Picture 2"/>
          <p:cNvPicPr/>
          <p:nvPr/>
        </p:nvPicPr>
        <p:blipFill>
          <a:blip r:embed="rId1"/>
          <a:stretch>
            <a:fillRect/>
          </a:stretch>
        </p:blipFill>
        <p:spPr>
          <a:xfrm>
            <a:off x="6890680" y="5257905"/>
            <a:ext cx="2327040" cy="1197720"/>
          </a:xfrm>
          <a:prstGeom prst="rect">
            <a:avLst/>
          </a:prstGeom>
          <a:ln>
            <a:noFill/>
          </a:ln>
        </p:spPr>
      </p:pic>
      <p:pic>
        <p:nvPicPr>
          <p:cNvPr id="253" name="Picture 5"/>
          <p:cNvPicPr/>
          <p:nvPr/>
        </p:nvPicPr>
        <p:blipFill>
          <a:blip r:embed="rId2"/>
          <a:stretch>
            <a:fillRect/>
          </a:stretch>
        </p:blipFill>
        <p:spPr>
          <a:xfrm>
            <a:off x="3057305" y="5345330"/>
            <a:ext cx="1928880" cy="101412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br>
              <a:rPr lang="en-US" altLang="en-US">
                <a:sym typeface="+mn-ea"/>
              </a:rPr>
            </a:br>
            <a:r>
              <a:rPr lang="en-US" altLang="en-US">
                <a:sym typeface="+mn-ea"/>
              </a:rPr>
              <a:t>Script for the offset calculation:</a:t>
            </a:r>
            <a:br>
              <a:rPr lang="en-US" altLang="en-US"/>
            </a:br>
            <a:endParaRPr lang="en-US"/>
          </a:p>
        </p:txBody>
      </p:sp>
      <p:sp>
        <p:nvSpPr>
          <p:cNvPr id="5" name="Content Placeholder 4"/>
          <p:cNvSpPr>
            <a:spLocks noGrp="1"/>
          </p:cNvSpPr>
          <p:nvPr>
            <p:ph idx="1"/>
          </p:nvPr>
        </p:nvSpPr>
        <p:spPr/>
        <p:txBody>
          <a:bodyPr/>
          <a:p>
            <a:r>
              <a:rPr lang="" altLang="en-US"/>
              <a:t>Modifications need to verify offset calculation:</a:t>
            </a:r>
            <a:endParaRPr lang="" altLang="en-US"/>
          </a:p>
          <a:p>
            <a:pPr lvl="1"/>
            <a:endParaRPr lang="" altLang="en-US"/>
          </a:p>
        </p:txBody>
      </p:sp>
      <p:pic>
        <p:nvPicPr>
          <p:cNvPr id="6" name="Picture 5" descr="present2"/>
          <p:cNvPicPr>
            <a:picLocks noChangeAspect="1"/>
          </p:cNvPicPr>
          <p:nvPr/>
        </p:nvPicPr>
        <p:blipFill>
          <a:blip r:embed="rId1"/>
          <a:stretch>
            <a:fillRect/>
          </a:stretch>
        </p:blipFill>
        <p:spPr>
          <a:xfrm>
            <a:off x="1031240" y="2451100"/>
            <a:ext cx="4218940" cy="1543050"/>
          </a:xfrm>
          <a:prstGeom prst="rect">
            <a:avLst/>
          </a:prstGeom>
        </p:spPr>
      </p:pic>
      <p:pic>
        <p:nvPicPr>
          <p:cNvPr id="7" name="Picture 6" descr="present 3"/>
          <p:cNvPicPr>
            <a:picLocks noChangeAspect="1"/>
          </p:cNvPicPr>
          <p:nvPr/>
        </p:nvPicPr>
        <p:blipFill>
          <a:blip r:embed="rId2"/>
          <a:stretch>
            <a:fillRect/>
          </a:stretch>
        </p:blipFill>
        <p:spPr>
          <a:xfrm>
            <a:off x="998220" y="4215765"/>
            <a:ext cx="4284345" cy="2251710"/>
          </a:xfrm>
          <a:prstGeom prst="rect">
            <a:avLst/>
          </a:prstGeom>
        </p:spPr>
      </p:pic>
      <p:cxnSp>
        <p:nvCxnSpPr>
          <p:cNvPr id="8" name="Straight Arrow Connector 7"/>
          <p:cNvCxnSpPr/>
          <p:nvPr/>
        </p:nvCxnSpPr>
        <p:spPr>
          <a:xfrm flipV="1">
            <a:off x="5443855" y="3031490"/>
            <a:ext cx="988695" cy="2159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9" name="Text Box 8"/>
          <p:cNvSpPr txBox="1"/>
          <p:nvPr/>
        </p:nvSpPr>
        <p:spPr>
          <a:xfrm>
            <a:off x="6715125" y="2379345"/>
            <a:ext cx="4433570" cy="2030095"/>
          </a:xfrm>
          <a:prstGeom prst="rect">
            <a:avLst/>
          </a:prstGeom>
          <a:noFill/>
        </p:spPr>
        <p:txBody>
          <a:bodyPr wrap="square" rtlCol="0">
            <a:spAutoFit/>
          </a:bodyPr>
          <a:p>
            <a:pPr marL="285750" indent="-285750">
              <a:buFont typeface="Arial" panose="02080604020202020204" pitchFamily="34" charset="0"/>
              <a:buChar char="•"/>
            </a:pPr>
            <a:r>
              <a:rPr lang="" altLang="en-US">
                <a:latin typeface="Abyssinica SIL" panose="02000603020000020004" charset="0"/>
                <a:cs typeface="Abyssinica SIL" panose="02000603020000020004" charset="0"/>
              </a:rPr>
              <a:t>In this block we need to give the dump binary as the input.</a:t>
            </a:r>
            <a:endParaRPr lang="" altLang="en-US">
              <a:latin typeface="Abyssinica SIL" panose="02000603020000020004" charset="0"/>
              <a:cs typeface="Abyssinica SIL" panose="02000603020000020004" charset="0"/>
            </a:endParaRPr>
          </a:p>
          <a:p>
            <a:pPr marL="285750" indent="-285750">
              <a:buFont typeface="Arial" panose="02080604020202020204" pitchFamily="34" charset="0"/>
              <a:buChar char="•"/>
            </a:pPr>
            <a:r>
              <a:rPr lang="" altLang="en-US">
                <a:latin typeface="Abyssinica SIL" panose="02000603020000020004" charset="0"/>
                <a:cs typeface="Abyssinica SIL" panose="02000603020000020004" charset="0"/>
              </a:rPr>
              <a:t>The addresses highlighted in red color specifies the start and ending address we want to load.</a:t>
            </a:r>
            <a:endParaRPr lang="" altLang="en-US">
              <a:latin typeface="Abyssinica SIL" panose="02000603020000020004" charset="0"/>
              <a:cs typeface="Abyssinica SIL" panose="02000603020000020004" charset="0"/>
            </a:endParaRPr>
          </a:p>
          <a:p>
            <a:pPr marL="285750" indent="-285750">
              <a:buFont typeface="Arial" panose="02080604020202020204" pitchFamily="34" charset="0"/>
              <a:buChar char="•"/>
            </a:pPr>
            <a:r>
              <a:rPr lang="" altLang="en-US">
                <a:latin typeface="Abyssinica SIL" panose="02000603020000020004" charset="0"/>
                <a:cs typeface="Abyssinica SIL" panose="02000603020000020004" charset="0"/>
              </a:rPr>
              <a:t>The block which is loaded is compared to the tainted binary.</a:t>
            </a:r>
            <a:endParaRPr lang="" altLang="en-US">
              <a:latin typeface="Abyssinica SIL" panose="02000603020000020004" charset="0"/>
              <a:cs typeface="Abyssinica SIL" panose="02000603020000020004" charset="0"/>
            </a:endParaRPr>
          </a:p>
        </p:txBody>
      </p:sp>
      <p:cxnSp>
        <p:nvCxnSpPr>
          <p:cNvPr id="10" name="Straight Arrow Connector 9"/>
          <p:cNvCxnSpPr/>
          <p:nvPr/>
        </p:nvCxnSpPr>
        <p:spPr>
          <a:xfrm>
            <a:off x="4117975" y="4324350"/>
            <a:ext cx="1165225" cy="29845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1" name="Text Box 10"/>
          <p:cNvSpPr txBox="1"/>
          <p:nvPr/>
        </p:nvSpPr>
        <p:spPr>
          <a:xfrm>
            <a:off x="5511165" y="4409440"/>
            <a:ext cx="3130550" cy="829945"/>
          </a:xfrm>
          <a:prstGeom prst="rect">
            <a:avLst/>
          </a:prstGeom>
          <a:noFill/>
        </p:spPr>
        <p:txBody>
          <a:bodyPr wrap="square" rtlCol="0">
            <a:spAutoFit/>
          </a:bodyPr>
          <a:p>
            <a:pPr marL="285750" indent="-285750">
              <a:buFont typeface="Arial" panose="02080604020202020204" pitchFamily="34" charset="0"/>
              <a:buChar char="•"/>
            </a:pPr>
            <a:r>
              <a:rPr lang="" altLang="en-US" sz="1600">
                <a:latin typeface="Abyssinica SIL" panose="02000603020000020004" charset="0"/>
                <a:cs typeface="Abyssinica SIL" panose="02000603020000020004" charset="0"/>
              </a:rPr>
              <a:t>In this code block, we need to specify the tainted binary as the input. </a:t>
            </a:r>
            <a:endParaRPr lang="" altLang="en-US" sz="1600">
              <a:latin typeface="Abyssinica SIL" panose="02000603020000020004" charset="0"/>
              <a:cs typeface="Abyssinica SIL" panose="020006030200000200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br>
              <a:rPr lang="en-US" altLang="en-US">
                <a:sym typeface="+mn-ea"/>
              </a:rPr>
            </a:br>
            <a:br>
              <a:rPr lang="en-US" altLang="en-US">
                <a:sym typeface="+mn-ea"/>
              </a:rPr>
            </a:br>
            <a:r>
              <a:rPr lang="en-US" altLang="en-US">
                <a:sym typeface="+mn-ea"/>
              </a:rPr>
              <a:t>Script for the offset calculation:</a:t>
            </a:r>
            <a:br>
              <a:rPr lang="en-US" altLang="en-US">
                <a:sym typeface="+mn-ea"/>
              </a:rPr>
            </a:br>
            <a:br>
              <a:rPr lang="en-US"/>
            </a:br>
            <a:endParaRPr lang="en-US"/>
          </a:p>
        </p:txBody>
      </p:sp>
      <p:sp>
        <p:nvSpPr>
          <p:cNvPr id="5" name="Content Placeholder 4"/>
          <p:cNvSpPr/>
          <p:nvPr>
            <p:ph idx="1"/>
          </p:nvPr>
        </p:nvSpPr>
        <p:spPr/>
        <p:txBody>
          <a:bodyPr/>
          <a:p>
            <a:r>
              <a:rPr lang="" altLang="en-US"/>
              <a:t>Offset calculation result for function </a:t>
            </a:r>
            <a:r>
              <a:rPr lang="en-US" altLang="en-US">
                <a:solidFill>
                  <a:srgbClr val="FF0000"/>
                </a:solidFill>
                <a:latin typeface="Abyssinica SIL" panose="02000603020000020004" charset="0"/>
                <a:cs typeface="Abyssinica SIL" panose="02000603020000020004" charset="0"/>
                <a:sym typeface="+mn-ea"/>
              </a:rPr>
              <a:t>&lt;md5_block_asm_data_order&gt;:</a:t>
            </a:r>
            <a:r>
              <a:rPr lang="en-US" altLang="en-US">
                <a:sym typeface="+mn-ea"/>
              </a:rPr>
              <a:t>”</a:t>
            </a:r>
            <a:endParaRPr lang="" altLang="en-US"/>
          </a:p>
        </p:txBody>
      </p:sp>
      <p:pic>
        <p:nvPicPr>
          <p:cNvPr id="7" name="Picture 6" descr="present3"/>
          <p:cNvPicPr>
            <a:picLocks noChangeAspect="1"/>
          </p:cNvPicPr>
          <p:nvPr/>
        </p:nvPicPr>
        <p:blipFill>
          <a:blip r:embed="rId1"/>
          <a:stretch>
            <a:fillRect/>
          </a:stretch>
        </p:blipFill>
        <p:spPr>
          <a:xfrm>
            <a:off x="3477260" y="2754630"/>
            <a:ext cx="5836920" cy="3804920"/>
          </a:xfrm>
          <a:prstGeom prst="rect">
            <a:avLst/>
          </a:prstGeom>
        </p:spPr>
      </p:pic>
      <p:sp>
        <p:nvSpPr>
          <p:cNvPr id="8" name="Text Box 7"/>
          <p:cNvSpPr txBox="1"/>
          <p:nvPr/>
        </p:nvSpPr>
        <p:spPr>
          <a:xfrm>
            <a:off x="9605645" y="3100070"/>
            <a:ext cx="1945005" cy="829945"/>
          </a:xfrm>
          <a:prstGeom prst="rect">
            <a:avLst/>
          </a:prstGeom>
          <a:noFill/>
        </p:spPr>
        <p:txBody>
          <a:bodyPr wrap="square" rtlCol="0">
            <a:spAutoFit/>
          </a:bodyPr>
          <a:p>
            <a:r>
              <a:rPr lang="" altLang="en-US" sz="1200">
                <a:latin typeface="Abyssinica SIL" panose="02000603020000020004" charset="0"/>
                <a:cs typeface="Abyssinica SIL" panose="02000603020000020004" charset="0"/>
              </a:rPr>
              <a:t>Note: Alll the 598 instructions in the above function have same offset.</a:t>
            </a:r>
            <a:endParaRPr lang="" altLang="en-US" sz="1200">
              <a:latin typeface="Abyssinica SIL" panose="02000603020000020004" charset="0"/>
              <a:cs typeface="Abyssinica SIL" panose="020006030200000200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Symbolic execution</a:t>
            </a:r>
            <a:endParaRPr lang="en-US" altLang="en-US"/>
          </a:p>
        </p:txBody>
      </p:sp>
      <p:sp>
        <p:nvSpPr>
          <p:cNvPr id="3" name="Content Placeholder 2"/>
          <p:cNvSpPr>
            <a:spLocks noGrp="1"/>
          </p:cNvSpPr>
          <p:nvPr>
            <p:ph idx="1"/>
          </p:nvPr>
        </p:nvSpPr>
        <p:spPr/>
        <p:txBody>
          <a:bodyPr>
            <a:noAutofit/>
          </a:bodyPr>
          <a:p>
            <a:pPr>
              <a:lnSpc>
                <a:spcPct val="150000"/>
              </a:lnSpc>
            </a:pPr>
            <a:r>
              <a:rPr lang="" altLang="en-US" sz="2000">
                <a:latin typeface="Abyssinica SIL" panose="02000603020000020004" charset="0"/>
                <a:cs typeface="Abyssinica SIL" panose="02000603020000020004" charset="0"/>
              </a:rPr>
              <a:t>Symbolic execution is a means of analyzing a program to determine what inputs cause each part of a program to execute.</a:t>
            </a:r>
            <a:endParaRPr lang="" altLang="en-US" sz="2000">
              <a:latin typeface="Abyssinica SIL" panose="02000603020000020004" charset="0"/>
              <a:cs typeface="Abyssinica SIL" panose="02000603020000020004" charset="0"/>
            </a:endParaRPr>
          </a:p>
          <a:p>
            <a:pPr>
              <a:lnSpc>
                <a:spcPct val="150000"/>
              </a:lnSpc>
            </a:pPr>
            <a:r>
              <a:rPr lang="" altLang="en-US" sz="2000">
                <a:latin typeface="Abyssinica SIL" panose="02000603020000020004" charset="0"/>
                <a:cs typeface="Abyssinica SIL" panose="02000603020000020004" charset="0"/>
              </a:rPr>
              <a:t>We use angr (http://angr.io/) for the CustomPro.</a:t>
            </a:r>
            <a:endParaRPr lang="" altLang="en-US" sz="2000">
              <a:latin typeface="Abyssinica SIL" panose="02000603020000020004" charset="0"/>
              <a:cs typeface="Abyssinica SIL" panose="02000603020000020004" charset="0"/>
            </a:endParaRPr>
          </a:p>
          <a:p>
            <a:pPr>
              <a:lnSpc>
                <a:spcPct val="150000"/>
              </a:lnSpc>
            </a:pPr>
            <a:r>
              <a:rPr lang="" altLang="en-US" sz="2000">
                <a:latin typeface="Abyssinica SIL" panose="02000603020000020004" charset="0"/>
                <a:cs typeface="Abyssinica SIL" panose="02000603020000020004" charset="0"/>
              </a:rPr>
              <a:t>We give an input as the basic block address and the angr explores the specific execution paths in the binary code dumps the instructions using history plugin.</a:t>
            </a:r>
            <a:endParaRPr lang="" altLang="en-US" sz="2000">
              <a:latin typeface="Abyssinica SIL" panose="02000603020000020004" charset="0"/>
              <a:cs typeface="Abyssinica SIL" panose="02000603020000020004" charset="0"/>
            </a:endParaRPr>
          </a:p>
          <a:p>
            <a:pPr>
              <a:lnSpc>
                <a:spcPct val="150000"/>
              </a:lnSpc>
            </a:pPr>
            <a:r>
              <a:rPr lang="" altLang="en-US" sz="2000">
                <a:latin typeface="Abyssinica SIL" panose="02000603020000020004" charset="0"/>
                <a:cs typeface="Abyssinica SIL" panose="02000603020000020004" charset="0"/>
              </a:rPr>
              <a:t>We use Angr to perform symbolic execution on the static binary. The symbolic execution starts from the memory locations where packets are stored (which can be identified by the tainting information in CustomPro )</a:t>
            </a:r>
            <a:endParaRPr lang="" altLang="en-US" sz="1200">
              <a:latin typeface="Abyssinica SIL" panose="02000603020000020004" charset="0"/>
              <a:cs typeface="Abyssinica SIL" panose="02000603020000020004" charset="0"/>
            </a:endParaRPr>
          </a:p>
          <a:p>
            <a:pPr marL="0" indent="0">
              <a:lnSpc>
                <a:spcPct val="150000"/>
              </a:lnSpc>
              <a:buNone/>
            </a:pPr>
            <a:r>
              <a:rPr lang="" altLang="en-US" sz="1200">
                <a:latin typeface="Abyssinica SIL" panose="02000603020000020004" charset="0"/>
                <a:cs typeface="Abyssinica SIL" panose="02000603020000020004" charset="0"/>
              </a:rPr>
              <a:t>More results of using angr with OpenSSL for exploration and dump of instructions for the specific path of basic blocks can be found here: </a:t>
            </a:r>
            <a:endParaRPr lang="" altLang="en-US" sz="2000">
              <a:latin typeface="Abyssinica SIL" panose="02000603020000020004" charset="0"/>
              <a:cs typeface="Abyssinica SIL" panose="020006030200000200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 altLang="en-US"/>
              <a:t>Scripts</a:t>
            </a:r>
            <a:endParaRPr lang="" altLang="en-US"/>
          </a:p>
        </p:txBody>
      </p:sp>
      <p:sp>
        <p:nvSpPr>
          <p:cNvPr id="5" name="Content Placeholder 4"/>
          <p:cNvSpPr>
            <a:spLocks noGrp="1"/>
          </p:cNvSpPr>
          <p:nvPr>
            <p:ph idx="1"/>
          </p:nvPr>
        </p:nvSpPr>
        <p:spPr/>
        <p:txBody>
          <a:bodyPr/>
          <a:p>
            <a:r>
              <a:rPr lang="" altLang="en-US">
                <a:latin typeface="Abyssinica SIL" panose="02000603020000020004" charset="0"/>
                <a:cs typeface="Abyssinica SIL" panose="02000603020000020004" charset="0"/>
              </a:rPr>
              <a:t>We provided sample script to demostrate how to use angr for symbolic execution.</a:t>
            </a:r>
            <a:endParaRPr lang="" altLang="en-US">
              <a:latin typeface="Abyssinica SIL" panose="02000603020000020004" charset="0"/>
              <a:cs typeface="Abyssinica SIL" panose="02000603020000020004" charset="0"/>
            </a:endParaRPr>
          </a:p>
          <a:p>
            <a:r>
              <a:rPr lang="" altLang="en-US">
                <a:latin typeface="Abyssinica SIL" panose="02000603020000020004" charset="0"/>
                <a:cs typeface="Abyssinica SIL" panose="02000603020000020004" charset="0"/>
              </a:rPr>
              <a:t>Programming: Python3</a:t>
            </a:r>
            <a:endParaRPr lang="" altLang="en-US">
              <a:latin typeface="Abyssinica SIL" panose="02000603020000020004" charset="0"/>
              <a:cs typeface="Abyssinica SIL" panose="02000603020000020004" charset="0"/>
            </a:endParaRPr>
          </a:p>
          <a:p>
            <a:r>
              <a:rPr lang="en-US" altLang="en-US">
                <a:latin typeface="Abyssinica SIL" panose="02000603020000020004" charset="0"/>
                <a:cs typeface="Abyssinica SIL" panose="02000603020000020004" charset="0"/>
                <a:sym typeface="+mn-ea"/>
              </a:rPr>
              <a:t>System: Ubuntu 19.10 64 bit, Intel® Core™ i7-4790S CPU @ 3.20GHz × 8</a:t>
            </a:r>
            <a:endParaRPr lang="en-US" altLang="en-US">
              <a:latin typeface="Abyssinica SIL" panose="02000603020000020004" charset="0"/>
              <a:cs typeface="Abyssinica SIL" panose="02000603020000020004" charset="0"/>
              <a:sym typeface="+mn-ea"/>
            </a:endParaRPr>
          </a:p>
          <a:p>
            <a:r>
              <a:rPr lang="" altLang="en-US">
                <a:latin typeface="Abyssinica SIL" panose="02000603020000020004" charset="0"/>
                <a:cs typeface="Abyssinica SIL" panose="02000603020000020004" charset="0"/>
              </a:rPr>
              <a:t>We shall build the appropriate environment for angr.</a:t>
            </a:r>
            <a:endParaRPr lang="" altLang="en-US">
              <a:latin typeface="Abyssinica SIL" panose="02000603020000020004" charset="0"/>
              <a:cs typeface="Abyssinica SIL" panose="02000603020000020004" charset="0"/>
            </a:endParaRPr>
          </a:p>
          <a:p>
            <a:pPr lvl="1"/>
            <a:r>
              <a:rPr lang="" altLang="en-US">
                <a:latin typeface="Abyssinica SIL" panose="02000603020000020004" charset="0"/>
                <a:cs typeface="Abyssinica SIL" panose="02000603020000020004" charset="0"/>
              </a:rPr>
              <a:t>Refer to URL: </a:t>
            </a:r>
            <a:r>
              <a:rPr lang="" altLang="en-US" u="sng">
                <a:ln/>
                <a:solidFill>
                  <a:schemeClr val="accent1"/>
                </a:solidFill>
                <a:effectLst>
                  <a:outerShdw blurRad="38100" dist="25400" dir="5400000" algn="ctr" rotWithShape="0">
                    <a:srgbClr val="6E747A">
                      <a:alpha val="43000"/>
                    </a:srgbClr>
                  </a:outerShdw>
                </a:effectLst>
                <a:latin typeface="Abyssinica SIL" panose="02000603020000020004" charset="0"/>
                <a:cs typeface="Abyssinica SIL" panose="02000603020000020004" charset="0"/>
              </a:rPr>
              <a:t>https://docs.angr.io/introductory-errata/install</a:t>
            </a:r>
            <a:endParaRPr lang="" altLang="en-US">
              <a:latin typeface="Abyssinica SIL" panose="02000603020000020004" charset="0"/>
              <a:cs typeface="Abyssinica SIL" panose="02000603020000020004" charset="0"/>
            </a:endParaRPr>
          </a:p>
          <a:p>
            <a:pPr lvl="1"/>
            <a:r>
              <a:rPr lang="" altLang="en-US">
                <a:latin typeface="Abyssinica SIL" panose="02000603020000020004" charset="0"/>
                <a:cs typeface="Abyssinica SIL" panose="02000603020000020004" charset="0"/>
              </a:rPr>
              <a:t>ANGR is python library which can be installed using pip command.</a:t>
            </a:r>
            <a:endParaRPr lang="" altLang="en-US">
              <a:latin typeface="Abyssinica SIL" panose="02000603020000020004" charset="0"/>
              <a:cs typeface="Abyssinica SIL" panose="020006030200000200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Scripts</a:t>
            </a:r>
            <a:endParaRPr lang="" altLang="en-US"/>
          </a:p>
        </p:txBody>
      </p:sp>
      <p:sp>
        <p:nvSpPr>
          <p:cNvPr id="3" name="Content Placeholder 2"/>
          <p:cNvSpPr>
            <a:spLocks noGrp="1"/>
          </p:cNvSpPr>
          <p:nvPr>
            <p:ph idx="1"/>
          </p:nvPr>
        </p:nvSpPr>
        <p:spPr>
          <a:xfrm>
            <a:off x="838200" y="1445260"/>
            <a:ext cx="10515600" cy="4351338"/>
          </a:xfrm>
        </p:spPr>
        <p:txBody>
          <a:bodyPr>
            <a:noAutofit/>
          </a:bodyPr>
          <a:p>
            <a:pPr>
              <a:lnSpc>
                <a:spcPct val="125000"/>
              </a:lnSpc>
              <a:spcAft>
                <a:spcPts val="0"/>
              </a:spcAft>
            </a:pPr>
            <a:r>
              <a:rPr lang="" altLang="en-US" sz="1800">
                <a:latin typeface="Abyssinica SIL" panose="02000603020000020004" charset="0"/>
                <a:cs typeface="Abyssinica SIL" panose="02000603020000020004" charset="0"/>
              </a:rPr>
              <a:t>We perform the basic symbolic execution for OpenSSL binary using angr.</a:t>
            </a:r>
            <a:endParaRPr lang="" altLang="en-US" sz="1800">
              <a:latin typeface="Abyssinica SIL" panose="02000603020000020004" charset="0"/>
              <a:cs typeface="Abyssinica SIL" panose="02000603020000020004" charset="0"/>
            </a:endParaRPr>
          </a:p>
          <a:p>
            <a:pPr>
              <a:lnSpc>
                <a:spcPct val="125000"/>
              </a:lnSpc>
              <a:spcAft>
                <a:spcPts val="0"/>
              </a:spcAft>
            </a:pPr>
            <a:r>
              <a:rPr lang="" altLang="en-US" sz="1800">
                <a:latin typeface="Abyssinica SIL" panose="02000603020000020004" charset="0"/>
                <a:cs typeface="Abyssinica SIL" panose="02000603020000020004" charset="0"/>
              </a:rPr>
              <a:t>Step exeution using angr,</a:t>
            </a:r>
            <a:endParaRPr lang="" altLang="en-US" sz="1800">
              <a:latin typeface="Abyssinica SIL" panose="02000603020000020004" charset="0"/>
              <a:cs typeface="Abyssinica SIL" panose="02000603020000020004" charset="0"/>
            </a:endParaRPr>
          </a:p>
          <a:p>
            <a:pPr lvl="1">
              <a:lnSpc>
                <a:spcPct val="125000"/>
              </a:lnSpc>
              <a:spcAft>
                <a:spcPts val="0"/>
              </a:spcAft>
            </a:pPr>
            <a:r>
              <a:rPr lang="" altLang="en-US" sz="1800">
                <a:latin typeface="Abyssinica SIL" panose="02000603020000020004" charset="0"/>
                <a:cs typeface="Abyssinica SIL" panose="02000603020000020004" charset="0"/>
              </a:rPr>
              <a:t>First, we need to load angr (import angr)</a:t>
            </a:r>
            <a:endParaRPr lang="" altLang="en-US" sz="1800">
              <a:latin typeface="Abyssinica SIL" panose="02000603020000020004" charset="0"/>
              <a:cs typeface="Abyssinica SIL" panose="02000603020000020004" charset="0"/>
            </a:endParaRPr>
          </a:p>
          <a:p>
            <a:pPr lvl="1">
              <a:lnSpc>
                <a:spcPct val="125000"/>
              </a:lnSpc>
              <a:spcAft>
                <a:spcPts val="0"/>
              </a:spcAft>
            </a:pPr>
            <a:r>
              <a:rPr lang="" altLang="en-US" sz="1800">
                <a:latin typeface="Abyssinica SIL" panose="02000603020000020004" charset="0"/>
                <a:cs typeface="Abyssinica SIL" panose="02000603020000020004" charset="0"/>
              </a:rPr>
              <a:t>Next the project (OpenSSL) is loaded.</a:t>
            </a:r>
            <a:endParaRPr lang="" altLang="en-US" sz="1800">
              <a:latin typeface="Abyssinica SIL" panose="02000603020000020004" charset="0"/>
              <a:cs typeface="Abyssinica SIL" panose="02000603020000020004" charset="0"/>
            </a:endParaRPr>
          </a:p>
          <a:p>
            <a:pPr lvl="1">
              <a:lnSpc>
                <a:spcPct val="125000"/>
              </a:lnSpc>
              <a:spcAft>
                <a:spcPts val="0"/>
              </a:spcAft>
            </a:pPr>
            <a:r>
              <a:rPr lang="" altLang="en-US" sz="1800">
                <a:latin typeface="Abyssinica SIL" panose="02000603020000020004" charset="0"/>
                <a:cs typeface="Abyssinica SIL" panose="02000603020000020004" charset="0"/>
              </a:rPr>
              <a:t>We set the start state, and we have project.factory.block(), which is used to extract a basic block of code from a given address. This is an important fact - angr analyzes code in units of basic blocks.</a:t>
            </a:r>
            <a:endParaRPr lang="" altLang="en-US" sz="1800">
              <a:latin typeface="Abyssinica SIL" panose="02000603020000020004" charset="0"/>
              <a:cs typeface="Abyssinica SIL" panose="02000603020000020004" charset="0"/>
            </a:endParaRPr>
          </a:p>
          <a:p>
            <a:pPr lvl="1">
              <a:lnSpc>
                <a:spcPct val="125000"/>
              </a:lnSpc>
              <a:spcAft>
                <a:spcPts val="0"/>
              </a:spcAft>
            </a:pPr>
            <a:r>
              <a:rPr lang="" altLang="en-US" sz="1800">
                <a:latin typeface="Abyssinica SIL" panose="02000603020000020004" charset="0"/>
                <a:cs typeface="Abyssinica SIL" panose="02000603020000020004" charset="0"/>
              </a:rPr>
              <a:t>When you're performing execution with angr, you are working with a specific object representing a simulated program state - a SimState.</a:t>
            </a:r>
            <a:endParaRPr lang="" altLang="en-US" sz="1800">
              <a:latin typeface="Abyssinica SIL" panose="02000603020000020004" charset="0"/>
              <a:cs typeface="Abyssinica SIL" panose="02000603020000020004" charset="0"/>
            </a:endParaRPr>
          </a:p>
          <a:p>
            <a:pPr lvl="1">
              <a:lnSpc>
                <a:spcPct val="125000"/>
              </a:lnSpc>
              <a:spcAft>
                <a:spcPts val="0"/>
              </a:spcAft>
            </a:pPr>
            <a:r>
              <a:rPr lang="" altLang="en-US" sz="1800">
                <a:latin typeface="Abyssinica SIL" panose="02000603020000020004" charset="0"/>
                <a:cs typeface="Abyssinica SIL" panose="02000603020000020004" charset="0"/>
              </a:rPr>
              <a:t>Then we create a simulation manager is the primary interface in angr for performing execution.</a:t>
            </a:r>
            <a:endParaRPr lang="" altLang="en-US" sz="1800">
              <a:latin typeface="Abyssinica SIL" panose="02000603020000020004" charset="0"/>
              <a:cs typeface="Abyssinica SIL" panose="02000603020000020004" charset="0"/>
            </a:endParaRPr>
          </a:p>
          <a:p>
            <a:pPr lvl="1">
              <a:lnSpc>
                <a:spcPct val="125000"/>
              </a:lnSpc>
              <a:spcAft>
                <a:spcPts val="0"/>
              </a:spcAft>
            </a:pPr>
            <a:r>
              <a:rPr lang="" altLang="en-US" sz="1800">
                <a:latin typeface="Abyssinica SIL" panose="02000603020000020004" charset="0"/>
                <a:cs typeface="Abyssinica SIL" panose="02000603020000020004" charset="0"/>
              </a:rPr>
              <a:t>Now, we use .step() for performing basic block worth of execution.</a:t>
            </a:r>
            <a:endParaRPr lang="" altLang="en-US" sz="1800">
              <a:latin typeface="Abyssinica SIL" panose="02000603020000020004" charset="0"/>
              <a:cs typeface="Abyssinica SIL" panose="02000603020000020004" charset="0"/>
            </a:endParaRPr>
          </a:p>
          <a:p>
            <a:pPr lvl="1">
              <a:lnSpc>
                <a:spcPct val="125000"/>
              </a:lnSpc>
              <a:spcAft>
                <a:spcPts val="0"/>
              </a:spcAft>
            </a:pPr>
            <a:r>
              <a:rPr lang="" altLang="en-US" sz="1800">
                <a:latin typeface="Abyssinica SIL" panose="02000603020000020004" charset="0"/>
                <a:cs typeface="Abyssinica SIL" panose="02000603020000020004" charset="0"/>
              </a:rPr>
              <a:t>Then if we .active the state gets changed in the stash.</a:t>
            </a:r>
            <a:endParaRPr lang="" altLang="en-US" sz="1800">
              <a:latin typeface="Abyssinica SIL" panose="02000603020000020004" charset="0"/>
              <a:cs typeface="Abyssinica SIL" panose="020006030200000200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86360"/>
            <a:ext cx="10515600" cy="935355"/>
          </a:xfrm>
        </p:spPr>
        <p:txBody>
          <a:bodyPr/>
          <a:p>
            <a:r>
              <a:rPr lang="" altLang="en-US"/>
              <a:t>Basic exeution angr </a:t>
            </a:r>
            <a:endParaRPr lang="" altLang="en-US"/>
          </a:p>
        </p:txBody>
      </p:sp>
      <p:sp>
        <p:nvSpPr>
          <p:cNvPr id="3" name="Content Placeholder 2"/>
          <p:cNvSpPr>
            <a:spLocks noGrp="1"/>
          </p:cNvSpPr>
          <p:nvPr>
            <p:ph idx="1"/>
          </p:nvPr>
        </p:nvSpPr>
        <p:spPr>
          <a:xfrm>
            <a:off x="838200" y="1021715"/>
            <a:ext cx="10515600" cy="5394325"/>
          </a:xfrm>
        </p:spPr>
        <p:txBody>
          <a:bodyPr>
            <a:noAutofit/>
          </a:bodyPr>
          <a:p>
            <a:pPr marL="0" indent="0">
              <a:buNone/>
            </a:pPr>
            <a:r>
              <a:rPr lang="en-US" sz="1400">
                <a:latin typeface="Abyssinica SIL" panose="02000603020000020004" charset="0"/>
                <a:cs typeface="Abyssinica SIL" panose="02000603020000020004" charset="0"/>
              </a:rPr>
              <a:t>&gt;&gt;&gt; import angr</a:t>
            </a:r>
            <a:endParaRPr lang="en-US" sz="1400">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proj = angr.Project('/home/kailash/Downloads/openssl2')  </a:t>
            </a:r>
            <a:r>
              <a:rPr lang="en-US" sz="1400">
                <a:solidFill>
                  <a:srgbClr val="FF0000"/>
                </a:solidFill>
                <a:latin typeface="Abyssinica SIL" panose="02000603020000020004" charset="0"/>
                <a:cs typeface="Abyssinica SIL" panose="02000603020000020004" charset="0"/>
              </a:rPr>
              <a:t>#loads the binary openssl</a:t>
            </a:r>
            <a:endParaRPr lang="en-US" sz="1400">
              <a:solidFill>
                <a:srgbClr val="FF0000"/>
              </a:solidFill>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proj</a:t>
            </a:r>
            <a:endParaRPr lang="en-US" sz="1400">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proj.entry = 0x80de670 </a:t>
            </a:r>
            <a:r>
              <a:rPr lang="en-US" sz="1400">
                <a:solidFill>
                  <a:srgbClr val="FF0000"/>
                </a:solidFill>
                <a:latin typeface="Abyssinica SIL" panose="02000603020000020004" charset="0"/>
                <a:cs typeface="Abyssinica SIL" panose="02000603020000020004" charset="0"/>
              </a:rPr>
              <a:t># give an entry point for the basic block</a:t>
            </a:r>
            <a:endParaRPr lang="en-US" sz="1400">
              <a:solidFill>
                <a:srgbClr val="FF0000"/>
              </a:solidFill>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block = proj.factory.block(proj.entry)</a:t>
            </a:r>
            <a:endParaRPr lang="en-US" sz="1400">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block.pp()  </a:t>
            </a:r>
            <a:r>
              <a:rPr lang="en-US" sz="1400">
                <a:solidFill>
                  <a:srgbClr val="FF0000"/>
                </a:solidFill>
                <a:latin typeface="Abyssinica SIL" panose="02000603020000020004" charset="0"/>
                <a:cs typeface="Abyssinica SIL" panose="02000603020000020004" charset="0"/>
              </a:rPr>
              <a:t># the basic block displayed based on entry point address</a:t>
            </a:r>
            <a:endParaRPr lang="en-US" sz="1400">
              <a:solidFill>
                <a:srgbClr val="FF0000"/>
              </a:solidFill>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block.instructions </a:t>
            </a:r>
            <a:r>
              <a:rPr lang="en-US" sz="1400">
                <a:solidFill>
                  <a:srgbClr val="FF0000"/>
                </a:solidFill>
                <a:latin typeface="Abyssinica SIL" panose="02000603020000020004" charset="0"/>
                <a:cs typeface="Abyssinica SIL" panose="02000603020000020004" charset="0"/>
              </a:rPr>
              <a:t># No.of instructions in the basic block</a:t>
            </a:r>
            <a:endParaRPr lang="en-US" sz="1400">
              <a:solidFill>
                <a:srgbClr val="FF0000"/>
              </a:solidFill>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block.instruction_addrs </a:t>
            </a:r>
            <a:r>
              <a:rPr lang="en-US" sz="1400">
                <a:solidFill>
                  <a:srgbClr val="FF0000"/>
                </a:solidFill>
                <a:latin typeface="Abyssinica SIL" panose="02000603020000020004" charset="0"/>
                <a:cs typeface="Abyssinica SIL" panose="02000603020000020004" charset="0"/>
              </a:rPr>
              <a:t># No.of instructions with respect to their addresses is displyed</a:t>
            </a:r>
            <a:endParaRPr lang="en-US" sz="1400">
              <a:solidFill>
                <a:srgbClr val="FF0000"/>
              </a:solidFill>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state = proj.factory.entry_state() </a:t>
            </a:r>
            <a:r>
              <a:rPr lang="" altLang="en-US" sz="1400">
                <a:latin typeface="Abyssinica SIL" panose="02000603020000020004" charset="0"/>
                <a:cs typeface="Abyssinica SIL" panose="02000603020000020004" charset="0"/>
              </a:rPr>
              <a:t> </a:t>
            </a:r>
            <a:r>
              <a:rPr lang="" altLang="en-US" sz="1400">
                <a:solidFill>
                  <a:srgbClr val="FF0000"/>
                </a:solidFill>
                <a:latin typeface="Abyssinica SIL" panose="02000603020000020004" charset="0"/>
                <a:cs typeface="Abyssinica SIL" panose="02000603020000020004" charset="0"/>
              </a:rPr>
              <a:t># When you're performing execution with angr, you are working with a specific object representing a simulated program state - a SimState</a:t>
            </a:r>
            <a:endParaRPr lang="" altLang="en-US" sz="1400">
              <a:solidFill>
                <a:srgbClr val="FF0000"/>
              </a:solidFill>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state</a:t>
            </a:r>
            <a:endParaRPr lang="en-US" sz="1400">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simgr = proj.factory.simulation_manager(state) </a:t>
            </a:r>
            <a:r>
              <a:rPr lang="en-US" sz="1200">
                <a:solidFill>
                  <a:srgbClr val="FF0000"/>
                </a:solidFill>
                <a:latin typeface="Abyssinica SIL" panose="02000603020000020004" charset="0"/>
                <a:cs typeface="Abyssinica SIL" panose="02000603020000020004" charset="0"/>
              </a:rPr>
              <a:t># A simulation manager is the primary interface in angr for performing execution, simulation, whatever you want to call it, with states. First, we create the simulation manager we're going to be using. The constructor can take a state or a list of states.First, we create the simulation manager we're going to be using. The constructor can take a state or a list of states. </a:t>
            </a:r>
            <a:endParaRPr lang="en-US" sz="1200">
              <a:solidFill>
                <a:srgbClr val="FF0000"/>
              </a:solidFill>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simgr.active </a:t>
            </a:r>
            <a:r>
              <a:rPr lang="en-US" sz="1200">
                <a:solidFill>
                  <a:srgbClr val="FF0000"/>
                </a:solidFill>
                <a:latin typeface="Abyssinica SIL" panose="02000603020000020004" charset="0"/>
                <a:cs typeface="Abyssinica SIL" panose="02000603020000020004" charset="0"/>
              </a:rPr>
              <a:t># look at the active state</a:t>
            </a:r>
            <a:endParaRPr lang="en-US" sz="1200">
              <a:solidFill>
                <a:srgbClr val="FF0000"/>
              </a:solidFill>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simgr.step()  </a:t>
            </a:r>
            <a:r>
              <a:rPr lang="en-US" sz="1400">
                <a:solidFill>
                  <a:srgbClr val="FF0000"/>
                </a:solidFill>
                <a:latin typeface="Abyssinica SIL" panose="02000603020000020004" charset="0"/>
                <a:cs typeface="Abyssinica SIL" panose="02000603020000020004" charset="0"/>
              </a:rPr>
              <a:t># we're going to do some execution.</a:t>
            </a:r>
            <a:endParaRPr lang="en-US" sz="1400">
              <a:solidFill>
                <a:srgbClr val="FF0000"/>
              </a:solidFill>
              <a:latin typeface="Abyssinica SIL" panose="02000603020000020004" charset="0"/>
              <a:cs typeface="Abyssinica SIL" panose="02000603020000020004" charset="0"/>
            </a:endParaRPr>
          </a:p>
          <a:p>
            <a:pPr marL="0" indent="0">
              <a:buNone/>
            </a:pPr>
            <a:r>
              <a:rPr lang="en-US" sz="1400">
                <a:latin typeface="Abyssinica SIL" panose="02000603020000020004" charset="0"/>
                <a:cs typeface="Abyssinica SIL" panose="02000603020000020004" charset="0"/>
              </a:rPr>
              <a:t>&gt;&gt;&gt; simgr.active </a:t>
            </a:r>
            <a:r>
              <a:rPr lang="en-US" sz="1400">
                <a:solidFill>
                  <a:srgbClr val="FF0000"/>
                </a:solidFill>
                <a:latin typeface="Abyssinica SIL" panose="02000603020000020004" charset="0"/>
                <a:cs typeface="Abyssinica SIL" panose="02000603020000020004" charset="0"/>
              </a:rPr>
              <a:t># We've just performed a basic block's worth of symbolic execution! We can look at the active stash again, noticing that it's been updated, and furthermore, that it has not modified our original state. SimState objects are treated as immutable by execution - you can safely use a single state as a "base" for multiple rounds of execution.</a:t>
            </a:r>
            <a:endParaRPr lang="en-US" sz="1400">
              <a:solidFill>
                <a:srgbClr val="FF0000"/>
              </a:solidFill>
              <a:latin typeface="Abyssinica SIL" panose="02000603020000020004" charset="0"/>
              <a:cs typeface="Abyssinica SIL" panose="020006030200000200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 altLang="en-US"/>
              <a:t>Evaluation of results</a:t>
            </a:r>
            <a:endParaRPr lang="" altLang="en-US"/>
          </a:p>
        </p:txBody>
      </p:sp>
      <p:sp>
        <p:nvSpPr>
          <p:cNvPr id="5" name="Content Placeholder 4"/>
          <p:cNvSpPr>
            <a:spLocks noGrp="1"/>
          </p:cNvSpPr>
          <p:nvPr>
            <p:ph idx="1"/>
          </p:nvPr>
        </p:nvSpPr>
        <p:spPr/>
        <p:txBody>
          <a:bodyPr>
            <a:normAutofit fontScale="70000"/>
          </a:bodyPr>
          <a:p>
            <a:pPr>
              <a:lnSpc>
                <a:spcPct val="100000"/>
              </a:lnSpc>
            </a:pPr>
            <a:r>
              <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rPr>
              <a:t>We used “080de670 &lt;md5_block_asm_data_order&gt;:” function from dump binary and tainted binary (by pattern matching using offset) for doing the basic block execution.</a:t>
            </a:r>
            <a:endPar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endParaRPr>
          </a:p>
          <a:p>
            <a:pPr>
              <a:lnSpc>
                <a:spcPct val="100000"/>
              </a:lnSpc>
            </a:pPr>
            <a:r>
              <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rPr>
              <a:t>We then collected 6 basic blocks after performing the basic symbolic execution.</a:t>
            </a:r>
            <a:endPar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endParaRPr>
          </a:p>
          <a:p>
            <a:pPr>
              <a:lnSpc>
                <a:spcPct val="100000"/>
              </a:lnSpc>
            </a:pPr>
            <a:r>
              <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rPr>
              <a:t>The basic blocks are then passed onto the Dyninst tool for binary rewriting of the basic blocks.</a:t>
            </a:r>
            <a:endPar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endParaRPr>
          </a:p>
          <a:p>
            <a:pPr lvl="1">
              <a:lnSpc>
                <a:spcPct val="100000"/>
              </a:lnSpc>
            </a:pPr>
            <a:r>
              <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rPr>
              <a:t>Note: 6 basic blocks:</a:t>
            </a:r>
            <a:endPar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endParaRPr>
          </a:p>
          <a:p>
            <a:pPr lvl="3">
              <a:lnSpc>
                <a:spcPct val="100000"/>
              </a:lnSpc>
            </a:pPr>
            <a:r>
              <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rPr>
              <a:t>0x80de7a6</a:t>
            </a:r>
            <a:endPar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endParaRPr>
          </a:p>
          <a:p>
            <a:pPr lvl="3">
              <a:lnSpc>
                <a:spcPct val="100000"/>
              </a:lnSpc>
            </a:pPr>
            <a:r>
              <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rPr>
              <a:t>0x80de8b8</a:t>
            </a:r>
            <a:endPar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endParaRPr>
          </a:p>
          <a:p>
            <a:pPr lvl="3">
              <a:lnSpc>
                <a:spcPct val="100000"/>
              </a:lnSpc>
            </a:pPr>
            <a:r>
              <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rPr>
              <a:t>0x80de9cc</a:t>
            </a:r>
            <a:endPar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endParaRPr>
          </a:p>
          <a:p>
            <a:pPr lvl="3">
              <a:lnSpc>
                <a:spcPct val="100000"/>
              </a:lnSpc>
            </a:pPr>
            <a:r>
              <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rPr>
              <a:t>0x80deaea</a:t>
            </a:r>
            <a:endPar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endParaRPr>
          </a:p>
          <a:p>
            <a:pPr lvl="3">
              <a:lnSpc>
                <a:spcPct val="100000"/>
              </a:lnSpc>
            </a:pPr>
            <a:r>
              <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rPr>
              <a:t>0x80dec18</a:t>
            </a:r>
            <a:endPar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endParaRPr>
          </a:p>
          <a:p>
            <a:pPr lvl="3">
              <a:lnSpc>
                <a:spcPct val="100000"/>
              </a:lnSpc>
            </a:pPr>
            <a:r>
              <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rPr>
              <a:t>0x80ded12        				</a:t>
            </a:r>
            <a:endParaRPr lang="" altLang="en-US">
              <a:ln/>
              <a:solidFill>
                <a:schemeClr val="tx1"/>
              </a:solidFill>
              <a:effectLst>
                <a:outerShdw blurRad="38100" dist="19050" dir="2700000" algn="tl" rotWithShape="0">
                  <a:schemeClr val="dk1">
                    <a:alpha val="40000"/>
                  </a:schemeClr>
                </a:outerShdw>
              </a:effectLst>
              <a:latin typeface="Abyssinica SIL" panose="02000603020000020004" charset="0"/>
              <a:cs typeface="Abyssinica SIL" panose="02000603020000020004" charset="0"/>
            </a:endParaRPr>
          </a:p>
        </p:txBody>
      </p:sp>
      <p:sp>
        <p:nvSpPr>
          <p:cNvPr id="6" name="Text Box 5"/>
          <p:cNvSpPr txBox="1"/>
          <p:nvPr/>
        </p:nvSpPr>
        <p:spPr>
          <a:xfrm>
            <a:off x="4791710" y="4324350"/>
            <a:ext cx="3879215" cy="922020"/>
          </a:xfrm>
          <a:prstGeom prst="rect">
            <a:avLst/>
          </a:prstGeom>
          <a:noFill/>
        </p:spPr>
        <p:txBody>
          <a:bodyPr wrap="square" rtlCol="0">
            <a:spAutoFit/>
          </a:bodyPr>
          <a:p>
            <a:r>
              <a:rPr lang="" altLang="en-US">
                <a:latin typeface="Abyssinica SIL" panose="02000603020000020004" charset="0"/>
                <a:cs typeface="Abyssinica SIL" panose="02000603020000020004" charset="0"/>
              </a:rPr>
              <a:t>These blocks are obtained after symbolic execution using the start address 0x80de694</a:t>
            </a:r>
            <a:endParaRPr lang="" altLang="en-US">
              <a:latin typeface="Abyssinica SIL" panose="02000603020000020004" charset="0"/>
              <a:cs typeface="Abyssinica SIL" panose="02000603020000020004" charset="0"/>
            </a:endParaRPr>
          </a:p>
        </p:txBody>
      </p:sp>
      <p:cxnSp>
        <p:nvCxnSpPr>
          <p:cNvPr id="7" name="Straight Arrow Connector 6"/>
          <p:cNvCxnSpPr/>
          <p:nvPr/>
        </p:nvCxnSpPr>
        <p:spPr>
          <a:xfrm>
            <a:off x="3596005" y="4542155"/>
            <a:ext cx="113030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Dyninst</a:t>
            </a:r>
            <a:endParaRPr lang="en-US" dirty="0"/>
          </a:p>
        </p:txBody>
      </p:sp>
      <p:sp>
        <p:nvSpPr>
          <p:cNvPr id="3" name="Content Placeholder 2"/>
          <p:cNvSpPr>
            <a:spLocks noGrp="1"/>
          </p:cNvSpPr>
          <p:nvPr>
            <p:ph idx="1"/>
          </p:nvPr>
        </p:nvSpPr>
        <p:spPr/>
        <p:txBody>
          <a:bodyPr/>
          <a:lstStyle/>
          <a:p>
            <a:r>
              <a:rPr lang="en-US" dirty="0" err="1"/>
              <a:t>Dyninst</a:t>
            </a:r>
            <a:r>
              <a:rPr lang="en-US" dirty="0"/>
              <a:t> is a binary instrumentation tool.</a:t>
            </a:r>
            <a:endParaRPr lang="en-US" dirty="0"/>
          </a:p>
          <a:p>
            <a:r>
              <a:rPr lang="en-US" dirty="0" err="1"/>
              <a:t>Dyninst</a:t>
            </a:r>
            <a:r>
              <a:rPr lang="en-US" dirty="0"/>
              <a:t> contains many useful APIs:</a:t>
            </a:r>
            <a:endParaRPr lang="en-US" dirty="0"/>
          </a:p>
          <a:p>
            <a:pPr lvl="1"/>
            <a:r>
              <a:rPr lang="en-US" dirty="0" err="1"/>
              <a:t>Dyninst</a:t>
            </a:r>
            <a:r>
              <a:rPr lang="en-US" dirty="0"/>
              <a:t> API</a:t>
            </a:r>
            <a:endParaRPr lang="en-US" dirty="0"/>
          </a:p>
          <a:p>
            <a:pPr lvl="1"/>
            <a:r>
              <a:rPr lang="en-US" dirty="0"/>
              <a:t>Patch API</a:t>
            </a:r>
            <a:endParaRPr lang="en-US" dirty="0"/>
          </a:p>
          <a:p>
            <a:pPr lvl="1"/>
            <a:r>
              <a:rPr lang="en-US" dirty="0"/>
              <a:t>Parse API</a:t>
            </a:r>
            <a:endParaRPr lang="en-US" dirty="0"/>
          </a:p>
          <a:p>
            <a:r>
              <a:rPr lang="en-US" dirty="0"/>
              <a:t>Generally, </a:t>
            </a:r>
            <a:r>
              <a:rPr lang="en-US" dirty="0" err="1"/>
              <a:t>Dyninst</a:t>
            </a:r>
            <a:r>
              <a:rPr lang="en-US" dirty="0"/>
              <a:t> can be used to instrument a function and memory access, or instrument the code coverage.</a:t>
            </a:r>
            <a:endParaRPr lang="en-US" dirty="0"/>
          </a:p>
          <a:p>
            <a:r>
              <a:rPr lang="en-US" dirty="0"/>
              <a:t>In this implementation, after getting the execution path from symbolic execution, we will use </a:t>
            </a:r>
            <a:r>
              <a:rPr lang="en-US" dirty="0" err="1"/>
              <a:t>Dyninst</a:t>
            </a:r>
            <a:r>
              <a:rPr lang="en-US" dirty="0"/>
              <a:t> to rewrite a binary file.</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Mutator &amp; </a:t>
            </a:r>
            <a:r>
              <a:rPr lang="en-US" dirty="0" err="1"/>
              <a:t>Mutatee</a:t>
            </a:r>
            <a:endParaRPr lang="en-US" dirty="0"/>
          </a:p>
        </p:txBody>
      </p:sp>
      <p:sp>
        <p:nvSpPr>
          <p:cNvPr id="3" name="Content Placeholder 2"/>
          <p:cNvSpPr>
            <a:spLocks noGrp="1"/>
          </p:cNvSpPr>
          <p:nvPr>
            <p:ph idx="1"/>
          </p:nvPr>
        </p:nvSpPr>
        <p:spPr/>
        <p:txBody>
          <a:bodyPr/>
          <a:lstStyle/>
          <a:p>
            <a:r>
              <a:rPr lang="en-US" dirty="0"/>
              <a:t>Mutator is written by user, which uses the API library to operate on the application.</a:t>
            </a:r>
            <a:endParaRPr lang="en-US" dirty="0"/>
          </a:p>
          <a:p>
            <a:r>
              <a:rPr lang="en-US" dirty="0" err="1"/>
              <a:t>Mutatee</a:t>
            </a:r>
            <a:r>
              <a:rPr lang="en-US" dirty="0"/>
              <a:t> is the binary object we would like to instrument.</a:t>
            </a:r>
            <a:endParaRPr lang="en-US" dirty="0"/>
          </a:p>
          <a:p>
            <a:r>
              <a:rPr lang="en-US" dirty="0"/>
              <a:t>For </a:t>
            </a:r>
            <a:r>
              <a:rPr lang="en-US" dirty="0" err="1"/>
              <a:t>CustomPro</a:t>
            </a:r>
            <a:r>
              <a:rPr lang="en-US" dirty="0"/>
              <a:t> </a:t>
            </a:r>
            <a:r>
              <a:rPr lang="en-US" altLang="zh-CN" dirty="0"/>
              <a:t>project</a:t>
            </a:r>
            <a:r>
              <a:rPr lang="en-US" dirty="0"/>
              <a:t>:</a:t>
            </a:r>
            <a:endParaRPr lang="en-US" dirty="0"/>
          </a:p>
          <a:p>
            <a:pPr lvl="1"/>
            <a:r>
              <a:rPr lang="en-US" dirty="0"/>
              <a:t>Mutator: </a:t>
            </a:r>
            <a:r>
              <a:rPr lang="en-US" i="1" dirty="0"/>
              <a:t>rewrite.cpp</a:t>
            </a:r>
            <a:endParaRPr lang="en-US" i="1" dirty="0"/>
          </a:p>
          <a:p>
            <a:pPr lvl="1"/>
            <a:r>
              <a:rPr lang="en-US" dirty="0" err="1"/>
              <a:t>Mutatee</a:t>
            </a:r>
            <a:r>
              <a:rPr lang="en-US" dirty="0"/>
              <a:t>: </a:t>
            </a:r>
            <a:r>
              <a:rPr lang="en-US" i="1" dirty="0" err="1"/>
              <a:t>openssl</a:t>
            </a:r>
            <a:endParaRPr lang="en-US" i="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Scripts</a:t>
            </a:r>
            <a:endParaRPr lang="en-US" dirty="0"/>
          </a:p>
        </p:txBody>
      </p:sp>
      <p:sp>
        <p:nvSpPr>
          <p:cNvPr id="3" name="Content Placeholder 2"/>
          <p:cNvSpPr>
            <a:spLocks noGrp="1"/>
          </p:cNvSpPr>
          <p:nvPr>
            <p:ph idx="1"/>
          </p:nvPr>
        </p:nvSpPr>
        <p:spPr/>
        <p:txBody>
          <a:bodyPr/>
          <a:lstStyle/>
          <a:p>
            <a:r>
              <a:rPr lang="en-US" dirty="0"/>
              <a:t>We provided sample scripts to demonstrate how to use </a:t>
            </a:r>
            <a:r>
              <a:rPr lang="en-US" dirty="0" err="1"/>
              <a:t>Dyninst</a:t>
            </a:r>
            <a:r>
              <a:rPr lang="en-US" dirty="0"/>
              <a:t> for binary rewriting.</a:t>
            </a:r>
            <a:endParaRPr lang="en-US" dirty="0"/>
          </a:p>
          <a:p>
            <a:r>
              <a:rPr lang="en-US" dirty="0"/>
              <a:t>Goal: Rewrite the specific basic block with </a:t>
            </a:r>
            <a:r>
              <a:rPr lang="en-US" dirty="0" err="1"/>
              <a:t>nops</a:t>
            </a:r>
            <a:r>
              <a:rPr lang="en-US" dirty="0"/>
              <a:t> (0x90).</a:t>
            </a:r>
            <a:endParaRPr lang="en-US" dirty="0"/>
          </a:p>
          <a:p>
            <a:r>
              <a:rPr lang="en-US" dirty="0"/>
              <a:t>Programming language: C++</a:t>
            </a:r>
            <a:endParaRPr lang="en-US" dirty="0"/>
          </a:p>
          <a:p>
            <a:r>
              <a:rPr lang="en-US" dirty="0"/>
              <a:t>System: Ubuntu 16.04 32bit</a:t>
            </a:r>
            <a:endParaRPr lang="en-US" dirty="0"/>
          </a:p>
          <a:p>
            <a:r>
              <a:rPr lang="en-US" dirty="0"/>
              <a:t>We shall build the appropriate environment for </a:t>
            </a:r>
            <a:r>
              <a:rPr lang="en-US" dirty="0" err="1"/>
              <a:t>Dyninst</a:t>
            </a:r>
            <a:r>
              <a:rPr lang="en-US" dirty="0"/>
              <a:t>. </a:t>
            </a:r>
            <a:endParaRPr lang="en-US" dirty="0"/>
          </a:p>
          <a:p>
            <a:pPr lvl="1"/>
            <a:r>
              <a:rPr lang="en-US" dirty="0"/>
              <a:t>Refer to URL: </a:t>
            </a:r>
            <a:r>
              <a:rPr lang="en-US" dirty="0">
                <a:hlinkClick r:id="rId1"/>
              </a:rPr>
              <a:t>https://github.com/dyninst/dyninst</a:t>
            </a:r>
            <a:r>
              <a:rPr lang="en-US" dirty="0"/>
              <a:t>.</a:t>
            </a:r>
            <a:endParaRPr lang="en-US" dirty="0"/>
          </a:p>
          <a:p>
            <a:pPr lvl="1"/>
            <a:r>
              <a:rPr lang="en-US" dirty="0"/>
              <a:t>Base on the property of binary we would like to instrument.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Picture 5"/>
          <p:cNvPicPr/>
          <p:nvPr/>
        </p:nvPicPr>
        <p:blipFill>
          <a:blip r:embed="rId1"/>
          <a:stretch>
            <a:fillRect/>
          </a:stretch>
        </p:blipFill>
        <p:spPr>
          <a:xfrm>
            <a:off x="9934200" y="1726200"/>
            <a:ext cx="1544760" cy="2295360"/>
          </a:xfrm>
          <a:prstGeom prst="rect">
            <a:avLst/>
          </a:prstGeom>
          <a:ln>
            <a:noFill/>
          </a:ln>
        </p:spPr>
      </p:pic>
      <p:pic>
        <p:nvPicPr>
          <p:cNvPr id="255" name="Picture 6"/>
          <p:cNvPicPr/>
          <p:nvPr/>
        </p:nvPicPr>
        <p:blipFill>
          <a:blip r:embed="rId2"/>
          <a:stretch>
            <a:fillRect/>
          </a:stretch>
        </p:blipFill>
        <p:spPr>
          <a:xfrm>
            <a:off x="7716240" y="1739880"/>
            <a:ext cx="1548360" cy="2305800"/>
          </a:xfrm>
          <a:prstGeom prst="rect">
            <a:avLst/>
          </a:prstGeom>
          <a:ln>
            <a:noFill/>
          </a:ln>
        </p:spPr>
      </p:pic>
      <p:sp>
        <p:nvSpPr>
          <p:cNvPr id="256" name="CustomShape 1"/>
          <p:cNvSpPr/>
          <p:nvPr/>
        </p:nvSpPr>
        <p:spPr>
          <a:xfrm>
            <a:off x="1524600" y="5362920"/>
            <a:ext cx="9327960" cy="974160"/>
          </a:xfrm>
          <a:prstGeom prst="roundRect">
            <a:avLst>
              <a:gd name="adj" fmla="val 16667"/>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p:style>
      </p:sp>
      <p:sp>
        <p:nvSpPr>
          <p:cNvPr id="257" name="CustomShape 2"/>
          <p:cNvSpPr/>
          <p:nvPr/>
        </p:nvSpPr>
        <p:spPr>
          <a:xfrm>
            <a:off x="1524600" y="5401800"/>
            <a:ext cx="9447840" cy="9133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ctr">
              <a:lnSpc>
                <a:spcPct val="100000"/>
              </a:lnSpc>
            </a:pPr>
            <a:r>
              <a:rPr lang="en-US" sz="1800" b="1" strike="noStrike" spc="-1">
                <a:solidFill>
                  <a:srgbClr val="000000"/>
                </a:solidFill>
                <a:latin typeface="Arial"/>
              </a:rPr>
              <a:t>DIALECT (N00014-17-1-2786)</a:t>
            </a:r>
            <a:endParaRPr lang="en-US" sz="1800" b="0" strike="noStrike" spc="-1">
              <a:latin typeface="Arial"/>
            </a:endParaRPr>
          </a:p>
          <a:p>
            <a:pPr algn="ctr">
              <a:lnSpc>
                <a:spcPct val="100000"/>
              </a:lnSpc>
            </a:pPr>
            <a:r>
              <a:rPr lang="en-US" sz="1800" b="0" strike="noStrike" spc="-1">
                <a:solidFill>
                  <a:srgbClr val="000000"/>
                </a:solidFill>
                <a:latin typeface="Arial"/>
              </a:rPr>
              <a:t>Communication Protocol Customization via Feature DIAgnosis, Lacing, Elimination, Crossgrafting, and Trimming</a:t>
            </a:r>
            <a:endParaRPr lang="en-US" sz="1800" b="0" strike="noStrike" spc="-1">
              <a:latin typeface="Arial"/>
            </a:endParaRPr>
          </a:p>
        </p:txBody>
      </p:sp>
      <p:sp>
        <p:nvSpPr>
          <p:cNvPr id="258" name="CustomShape 3"/>
          <p:cNvSpPr/>
          <p:nvPr/>
        </p:nvSpPr>
        <p:spPr>
          <a:xfrm>
            <a:off x="9885960" y="4035600"/>
            <a:ext cx="1641240" cy="9133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spAutoFit/>
          </a:bodyPr>
          <a:p>
            <a:pPr algn="ctr">
              <a:lnSpc>
                <a:spcPct val="100000"/>
              </a:lnSpc>
            </a:pPr>
            <a:r>
              <a:rPr lang="en-US" sz="1800" b="0" strike="noStrike" spc="-1">
                <a:solidFill>
                  <a:srgbClr val="000000"/>
                </a:solidFill>
                <a:latin typeface="Arial"/>
              </a:rPr>
              <a:t>Tian Lan</a:t>
            </a:r>
            <a:endParaRPr lang="en-US" sz="1800" b="0" strike="noStrike" spc="-1">
              <a:latin typeface="Arial"/>
            </a:endParaRPr>
          </a:p>
          <a:p>
            <a:pPr algn="ctr">
              <a:lnSpc>
                <a:spcPct val="100000"/>
              </a:lnSpc>
            </a:pPr>
            <a:r>
              <a:rPr lang="en-US" sz="1800" b="0" strike="noStrike" spc="-1">
                <a:solidFill>
                  <a:srgbClr val="000000"/>
                </a:solidFill>
                <a:latin typeface="Arial"/>
              </a:rPr>
              <a:t>PhD, PI</a:t>
            </a:r>
            <a:endParaRPr lang="en-US" sz="1800" b="0" strike="noStrike" spc="-1">
              <a:latin typeface="Arial"/>
            </a:endParaRPr>
          </a:p>
          <a:p>
            <a:pPr algn="ctr">
              <a:lnSpc>
                <a:spcPct val="100000"/>
              </a:lnSpc>
            </a:pPr>
            <a:r>
              <a:rPr lang="en-US" sz="1800" b="0" i="1" strike="noStrike" spc="-1">
                <a:solidFill>
                  <a:srgbClr val="0070C0"/>
                </a:solidFill>
                <a:latin typeface="Arial"/>
              </a:rPr>
              <a:t>tlan@gwu.edu</a:t>
            </a:r>
            <a:endParaRPr lang="en-US" sz="1800" b="0" strike="noStrike" spc="-1">
              <a:latin typeface="Arial"/>
            </a:endParaRPr>
          </a:p>
        </p:txBody>
      </p:sp>
      <p:sp>
        <p:nvSpPr>
          <p:cNvPr id="259" name="CustomShape 4"/>
          <p:cNvSpPr/>
          <p:nvPr/>
        </p:nvSpPr>
        <p:spPr>
          <a:xfrm>
            <a:off x="7377120" y="4040640"/>
            <a:ext cx="2273400" cy="9133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spAutoFit/>
          </a:bodyPr>
          <a:p>
            <a:pPr>
              <a:lnSpc>
                <a:spcPct val="100000"/>
              </a:lnSpc>
            </a:pPr>
            <a:r>
              <a:rPr lang="en-US" sz="1800" b="0" strike="noStrike" spc="-1">
                <a:solidFill>
                  <a:srgbClr val="000000"/>
                </a:solidFill>
                <a:latin typeface="Arial"/>
              </a:rPr>
              <a:t>Guru Venkataramani</a:t>
            </a:r>
            <a:endParaRPr lang="en-US" sz="1800" b="0" strike="noStrike" spc="-1">
              <a:latin typeface="Arial"/>
            </a:endParaRPr>
          </a:p>
          <a:p>
            <a:pPr algn="ctr">
              <a:lnSpc>
                <a:spcPct val="100000"/>
              </a:lnSpc>
            </a:pPr>
            <a:r>
              <a:rPr lang="en-US" sz="1800" b="0" strike="noStrike" spc="-1">
                <a:solidFill>
                  <a:srgbClr val="000000"/>
                </a:solidFill>
                <a:latin typeface="Arial"/>
              </a:rPr>
              <a:t>PhD, PI</a:t>
            </a:r>
            <a:endParaRPr lang="en-US" sz="1800" b="0" strike="noStrike" spc="-1">
              <a:latin typeface="Arial"/>
            </a:endParaRPr>
          </a:p>
          <a:p>
            <a:pPr algn="ctr">
              <a:lnSpc>
                <a:spcPct val="100000"/>
              </a:lnSpc>
            </a:pPr>
            <a:r>
              <a:rPr lang="en-US" sz="1800" b="0" i="1" strike="noStrike" spc="-1">
                <a:solidFill>
                  <a:srgbClr val="4472C4"/>
                </a:solidFill>
                <a:latin typeface="Calibri"/>
              </a:rPr>
              <a:t>guruv@gwu.edu</a:t>
            </a:r>
            <a:endParaRPr lang="en-US" sz="1800" b="0" strike="noStrike" spc="-1">
              <a:latin typeface="Arial"/>
            </a:endParaRPr>
          </a:p>
        </p:txBody>
      </p:sp>
      <p:sp>
        <p:nvSpPr>
          <p:cNvPr id="260" name="CustomShape 5"/>
          <p:cNvSpPr/>
          <p:nvPr/>
        </p:nvSpPr>
        <p:spPr>
          <a:xfrm>
            <a:off x="-30600" y="4035600"/>
            <a:ext cx="2723040" cy="8521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spAutoFit/>
          </a:bodyPr>
          <a:p>
            <a:pPr algn="ctr">
              <a:lnSpc>
                <a:spcPct val="100000"/>
              </a:lnSpc>
            </a:pPr>
            <a:r>
              <a:rPr lang="en-US" sz="1800" b="0" strike="noStrike" spc="-1">
                <a:solidFill>
                  <a:srgbClr val="000000"/>
                </a:solidFill>
                <a:latin typeface="Arial"/>
              </a:rPr>
              <a:t>Yurong Chen</a:t>
            </a:r>
            <a:endParaRPr lang="en-US" sz="1800" b="0" strike="noStrike" spc="-1">
              <a:latin typeface="Arial"/>
            </a:endParaRPr>
          </a:p>
          <a:p>
            <a:pPr algn="ctr">
              <a:lnSpc>
                <a:spcPct val="100000"/>
              </a:lnSpc>
            </a:pPr>
            <a:r>
              <a:rPr lang="en-US" sz="1800" b="0" strike="noStrike" spc="-1">
                <a:solidFill>
                  <a:srgbClr val="000000"/>
                </a:solidFill>
                <a:latin typeface="Arial"/>
              </a:rPr>
              <a:t>PhD, Security@FB</a:t>
            </a:r>
            <a:endParaRPr lang="en-US" sz="1800" b="0" strike="noStrike" spc="-1">
              <a:latin typeface="Arial"/>
            </a:endParaRPr>
          </a:p>
          <a:p>
            <a:pPr algn="ctr">
              <a:lnSpc>
                <a:spcPct val="100000"/>
              </a:lnSpc>
            </a:pPr>
            <a:r>
              <a:rPr lang="en-US" sz="1400" b="0" i="1" strike="noStrike" spc="-1">
                <a:solidFill>
                  <a:srgbClr val="4472C4"/>
                </a:solidFill>
                <a:latin typeface="Calibri"/>
              </a:rPr>
              <a:t>gabrielchen@email.gwu.edu</a:t>
            </a:r>
            <a:endParaRPr lang="en-US" sz="1400" b="0" strike="noStrike" spc="-1">
              <a:latin typeface="Arial"/>
            </a:endParaRPr>
          </a:p>
        </p:txBody>
      </p:sp>
      <p:sp>
        <p:nvSpPr>
          <p:cNvPr id="261" name="CustomShape 6"/>
          <p:cNvSpPr/>
          <p:nvPr/>
        </p:nvSpPr>
        <p:spPr>
          <a:xfrm>
            <a:off x="2575080" y="4046400"/>
            <a:ext cx="2260080" cy="867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ctr">
              <a:lnSpc>
                <a:spcPct val="100000"/>
              </a:lnSpc>
            </a:pPr>
            <a:r>
              <a:rPr lang="en-US" sz="1800" b="0" strike="noStrike" spc="-1">
                <a:solidFill>
                  <a:srgbClr val="000000"/>
                </a:solidFill>
                <a:latin typeface="Arial"/>
              </a:rPr>
              <a:t>Kailash Gogineni</a:t>
            </a:r>
            <a:endParaRPr lang="en-US" sz="1800" b="0" strike="noStrike" spc="-1">
              <a:latin typeface="Arial"/>
            </a:endParaRPr>
          </a:p>
          <a:p>
            <a:pPr algn="ctr">
              <a:lnSpc>
                <a:spcPct val="100000"/>
              </a:lnSpc>
            </a:pPr>
            <a:r>
              <a:rPr lang="en-US" sz="1800" b="0" strike="noStrike" spc="-1">
                <a:solidFill>
                  <a:srgbClr val="000000"/>
                </a:solidFill>
                <a:latin typeface="Arial"/>
              </a:rPr>
              <a:t>PhD Candidate</a:t>
            </a:r>
            <a:endParaRPr lang="en-US" sz="1800" b="0" strike="noStrike" spc="-1">
              <a:latin typeface="Arial"/>
            </a:endParaRPr>
          </a:p>
          <a:p>
            <a:pPr algn="ctr">
              <a:lnSpc>
                <a:spcPct val="100000"/>
              </a:lnSpc>
            </a:pPr>
            <a:r>
              <a:rPr lang="en-US" sz="1500" b="0" i="1" strike="noStrike" spc="-1">
                <a:solidFill>
                  <a:srgbClr val="4472C4"/>
                </a:solidFill>
                <a:latin typeface="Calibri"/>
              </a:rPr>
              <a:t>kailashg26@gwu.edu</a:t>
            </a:r>
            <a:endParaRPr lang="en-US" sz="1500" b="0" strike="noStrike" spc="-1">
              <a:latin typeface="Arial"/>
            </a:endParaRPr>
          </a:p>
        </p:txBody>
      </p:sp>
      <p:sp>
        <p:nvSpPr>
          <p:cNvPr id="262" name="CustomShape 7"/>
          <p:cNvSpPr/>
          <p:nvPr/>
        </p:nvSpPr>
        <p:spPr>
          <a:xfrm>
            <a:off x="707400" y="0"/>
            <a:ext cx="10515240" cy="1325160"/>
          </a:xfrm>
          <a:prstGeom prst="rect">
            <a:avLst/>
          </a:prstGeom>
          <a:noFill/>
          <a:ln>
            <a:noFill/>
          </a:ln>
        </p:spPr>
        <p:style>
          <a:lnRef idx="0">
            <a:srgbClr val="FFFFFF"/>
          </a:lnRef>
          <a:fillRef idx="0">
            <a:srgbClr val="FFFFFF"/>
          </a:fillRef>
          <a:effectRef idx="0">
            <a:srgbClr val="FFFFFF"/>
          </a:effectRef>
          <a:fontRef idx="minor"/>
        </p:style>
        <p:txBody>
          <a:bodyPr anchor="ctr">
            <a:normAutofit/>
          </a:bodyPr>
          <a:p>
            <a:pPr>
              <a:lnSpc>
                <a:spcPct val="90000"/>
              </a:lnSpc>
            </a:pPr>
            <a:r>
              <a:rPr lang="en-US" sz="4400" b="0" strike="noStrike" spc="-1">
                <a:solidFill>
                  <a:srgbClr val="000000"/>
                </a:solidFill>
                <a:latin typeface="Calibri Light"/>
              </a:rPr>
              <a:t>GWU TPCP Team</a:t>
            </a:r>
            <a:endParaRPr lang="en-US" sz="4400" b="0" strike="noStrike" spc="-1">
              <a:latin typeface="Arial"/>
            </a:endParaRPr>
          </a:p>
        </p:txBody>
      </p:sp>
      <p:sp>
        <p:nvSpPr>
          <p:cNvPr id="263" name="CustomShape 8"/>
          <p:cNvSpPr/>
          <p:nvPr/>
        </p:nvSpPr>
        <p:spPr>
          <a:xfrm>
            <a:off x="4879800" y="4059720"/>
            <a:ext cx="2260080" cy="8823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gn="ctr">
              <a:lnSpc>
                <a:spcPct val="100000"/>
              </a:lnSpc>
            </a:pPr>
            <a:r>
              <a:rPr lang="en-US" sz="1800" b="0" strike="noStrike" spc="-1">
                <a:solidFill>
                  <a:srgbClr val="000000"/>
                </a:solidFill>
                <a:latin typeface="Arial"/>
              </a:rPr>
              <a:t>Yongsheng Mei</a:t>
            </a:r>
            <a:endParaRPr lang="en-US" sz="1800" b="0" strike="noStrike" spc="-1">
              <a:latin typeface="Arial"/>
            </a:endParaRPr>
          </a:p>
          <a:p>
            <a:pPr algn="ctr">
              <a:lnSpc>
                <a:spcPct val="100000"/>
              </a:lnSpc>
            </a:pPr>
            <a:r>
              <a:rPr lang="en-US" sz="1800" b="0" strike="noStrike" spc="-1">
                <a:solidFill>
                  <a:srgbClr val="000000"/>
                </a:solidFill>
                <a:latin typeface="Arial"/>
              </a:rPr>
              <a:t>PhD Candidate</a:t>
            </a:r>
            <a:endParaRPr lang="en-US" sz="1800" b="0" strike="noStrike" spc="-1">
              <a:latin typeface="Arial"/>
            </a:endParaRPr>
          </a:p>
          <a:p>
            <a:pPr algn="ctr">
              <a:lnSpc>
                <a:spcPct val="100000"/>
              </a:lnSpc>
            </a:pPr>
            <a:r>
              <a:rPr lang="en-US" sz="1600" b="0" i="1" strike="noStrike" spc="-1">
                <a:solidFill>
                  <a:srgbClr val="4472C4"/>
                </a:solidFill>
                <a:latin typeface="Calibri"/>
              </a:rPr>
              <a:t>ysmei@gwu.edu</a:t>
            </a:r>
            <a:endParaRPr lang="en-US" sz="1600" b="0" strike="noStrike" spc="-1">
              <a:latin typeface="Arial"/>
            </a:endParaRPr>
          </a:p>
        </p:txBody>
      </p:sp>
      <p:pic>
        <p:nvPicPr>
          <p:cNvPr id="264" name="Picture 1" descr="23"/>
          <p:cNvPicPr/>
          <p:nvPr/>
        </p:nvPicPr>
        <p:blipFill>
          <a:blip r:embed="rId3"/>
          <a:stretch>
            <a:fillRect/>
          </a:stretch>
        </p:blipFill>
        <p:spPr>
          <a:xfrm>
            <a:off x="466200" y="1807200"/>
            <a:ext cx="1762920" cy="2214000"/>
          </a:xfrm>
          <a:prstGeom prst="rect">
            <a:avLst/>
          </a:prstGeom>
          <a:ln>
            <a:noFill/>
          </a:ln>
        </p:spPr>
      </p:pic>
      <p:pic>
        <p:nvPicPr>
          <p:cNvPr id="265" name="Picture 2" descr="24"/>
          <p:cNvPicPr/>
          <p:nvPr/>
        </p:nvPicPr>
        <p:blipFill>
          <a:blip r:embed="rId4"/>
          <a:stretch>
            <a:fillRect/>
          </a:stretch>
        </p:blipFill>
        <p:spPr>
          <a:xfrm>
            <a:off x="2850480" y="1800720"/>
            <a:ext cx="1730160" cy="2220120"/>
          </a:xfrm>
          <a:prstGeom prst="rect">
            <a:avLst/>
          </a:prstGeom>
          <a:ln>
            <a:noFill/>
          </a:ln>
        </p:spPr>
      </p:pic>
      <p:pic>
        <p:nvPicPr>
          <p:cNvPr id="266" name="Picture 4" descr="PC141225-3"/>
          <p:cNvPicPr/>
          <p:nvPr/>
        </p:nvPicPr>
        <p:blipFill>
          <a:blip r:embed="rId5"/>
          <a:srcRect l="28023" t="46908" r="54936" b="29706"/>
          <a:stretch>
            <a:fillRect/>
          </a:stretch>
        </p:blipFill>
        <p:spPr>
          <a:xfrm>
            <a:off x="5203080" y="1788120"/>
            <a:ext cx="1935000" cy="22136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Scripts</a:t>
            </a:r>
            <a:endParaRPr lang="en-US" dirty="0"/>
          </a:p>
        </p:txBody>
      </p:sp>
      <p:sp>
        <p:nvSpPr>
          <p:cNvPr id="3" name="Content Placeholder 2"/>
          <p:cNvSpPr>
            <a:spLocks noGrp="1"/>
          </p:cNvSpPr>
          <p:nvPr>
            <p:ph idx="1"/>
          </p:nvPr>
        </p:nvSpPr>
        <p:spPr/>
        <p:txBody>
          <a:bodyPr/>
          <a:lstStyle/>
          <a:p>
            <a:r>
              <a:rPr lang="en-US" dirty="0"/>
              <a:t>Code outline:</a:t>
            </a:r>
            <a:endParaRPr lang="en-US" dirty="0"/>
          </a:p>
          <a:p>
            <a:pPr lvl="1"/>
            <a:r>
              <a:rPr lang="en-US" dirty="0"/>
              <a:t>Use </a:t>
            </a:r>
            <a:r>
              <a:rPr lang="en-US" i="1" dirty="0" err="1"/>
              <a:t>bpatch.openBinary</a:t>
            </a:r>
            <a:r>
              <a:rPr lang="en-US" dirty="0"/>
              <a:t>() to open original binary file.</a:t>
            </a:r>
            <a:endParaRPr lang="en-US" dirty="0"/>
          </a:p>
          <a:p>
            <a:pPr lvl="1"/>
            <a:r>
              <a:rPr lang="en-US" dirty="0"/>
              <a:t>Scan the binary and find out all the functions and basic blocks.</a:t>
            </a:r>
            <a:endParaRPr lang="en-US" dirty="0"/>
          </a:p>
          <a:p>
            <a:pPr lvl="1"/>
            <a:r>
              <a:rPr lang="en-US" dirty="0"/>
              <a:t>Locate the desired basic block with known address from symbolic execution.</a:t>
            </a:r>
            <a:endParaRPr lang="en-US" dirty="0"/>
          </a:p>
          <a:p>
            <a:pPr lvl="1"/>
            <a:r>
              <a:rPr lang="en-US" dirty="0"/>
              <a:t>Use defined function </a:t>
            </a:r>
            <a:r>
              <a:rPr lang="en-US" i="1" dirty="0" err="1"/>
              <a:t>rewriteBlock</a:t>
            </a:r>
            <a:r>
              <a:rPr lang="en-US" dirty="0"/>
              <a:t>()</a:t>
            </a:r>
            <a:r>
              <a:rPr lang="en-US" i="1" dirty="0"/>
              <a:t> </a:t>
            </a:r>
            <a:r>
              <a:rPr lang="en-US" dirty="0"/>
              <a:t>to rewrite the basic block.</a:t>
            </a:r>
            <a:endParaRPr lang="en-US" dirty="0"/>
          </a:p>
          <a:p>
            <a:pPr lvl="1"/>
            <a:r>
              <a:rPr lang="en-US" dirty="0"/>
              <a:t>Use </a:t>
            </a:r>
            <a:r>
              <a:rPr lang="en-US" i="1" dirty="0" err="1"/>
              <a:t>writeFile</a:t>
            </a:r>
            <a:r>
              <a:rPr lang="en-US" dirty="0"/>
              <a:t>() to write the instrumented binary into a new file.</a:t>
            </a:r>
            <a:endParaRPr lang="en-US" dirty="0"/>
          </a:p>
          <a:p>
            <a:r>
              <a:rPr lang="en-US" dirty="0"/>
              <a:t>The sample mutator </a:t>
            </a:r>
            <a:r>
              <a:rPr lang="en-US" i="1" dirty="0"/>
              <a:t>rewrite.cpp</a:t>
            </a:r>
            <a:r>
              <a:rPr lang="en-US" dirty="0"/>
              <a:t> and </a:t>
            </a:r>
            <a:r>
              <a:rPr lang="en-US" i="1" dirty="0" err="1"/>
              <a:t>Makefile</a:t>
            </a:r>
            <a:r>
              <a:rPr lang="en-US" dirty="0"/>
              <a:t> are provided.</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Scripts</a:t>
            </a:r>
            <a:endParaRPr lang="en-US" dirty="0"/>
          </a:p>
        </p:txBody>
      </p:sp>
      <p:sp>
        <p:nvSpPr>
          <p:cNvPr id="3" name="Content Placeholder 2"/>
          <p:cNvSpPr>
            <a:spLocks noGrp="1"/>
          </p:cNvSpPr>
          <p:nvPr>
            <p:ph idx="1"/>
          </p:nvPr>
        </p:nvSpPr>
        <p:spPr/>
        <p:txBody>
          <a:bodyPr/>
          <a:lstStyle/>
          <a:p>
            <a:r>
              <a:rPr lang="en-US" sz="2400" dirty="0"/>
              <a:t>How to use scripts in terminal:</a:t>
            </a:r>
            <a:endParaRPr lang="en-US" sz="2400" dirty="0"/>
          </a:p>
          <a:p>
            <a:pPr lvl="1"/>
            <a:r>
              <a:rPr lang="en-US" sz="2000" dirty="0"/>
              <a:t>Compiling: Type $</a:t>
            </a:r>
            <a:r>
              <a:rPr lang="en-US" sz="2000" b="1" i="1" dirty="0"/>
              <a:t>make</a:t>
            </a:r>
            <a:r>
              <a:rPr lang="en-US" sz="2000" dirty="0"/>
              <a:t> in the directory where </a:t>
            </a:r>
            <a:r>
              <a:rPr lang="en-US" sz="2000" i="1" dirty="0" err="1"/>
              <a:t>Makefile</a:t>
            </a:r>
            <a:r>
              <a:rPr lang="en-US" sz="2000" dirty="0"/>
              <a:t> is located.</a:t>
            </a:r>
            <a:endParaRPr lang="en-US" sz="2000" dirty="0"/>
          </a:p>
          <a:p>
            <a:pPr lvl="1"/>
            <a:r>
              <a:rPr lang="en-US" sz="2000" dirty="0"/>
              <a:t>Running: Type $</a:t>
            </a:r>
            <a:r>
              <a:rPr lang="en-US" sz="2000" b="1" dirty="0"/>
              <a:t>./</a:t>
            </a:r>
            <a:r>
              <a:rPr lang="en-US" sz="2000" b="1" i="1" dirty="0"/>
              <a:t>rewrite</a:t>
            </a:r>
            <a:r>
              <a:rPr lang="en-US" sz="2000" b="1" dirty="0"/>
              <a:t> </a:t>
            </a:r>
            <a:r>
              <a:rPr lang="en-US" sz="2000" dirty="0"/>
              <a:t>to do the rewriting.</a:t>
            </a:r>
            <a:endParaRPr lang="en-US" sz="2000" dirty="0"/>
          </a:p>
          <a:p>
            <a:pPr lvl="1"/>
            <a:r>
              <a:rPr lang="en-US" sz="2000" dirty="0"/>
              <a:t>Checking: Type $</a:t>
            </a:r>
            <a:r>
              <a:rPr lang="en-US" sz="2000" b="1" i="1" dirty="0" err="1"/>
              <a:t>objdump</a:t>
            </a:r>
            <a:r>
              <a:rPr lang="en-US" sz="2000" b="1" i="1" dirty="0"/>
              <a:t> -d </a:t>
            </a:r>
            <a:r>
              <a:rPr lang="en-US" sz="2000" b="1" i="1" dirty="0" err="1"/>
              <a:t>openssl</a:t>
            </a:r>
            <a:r>
              <a:rPr lang="en-US" sz="2000" b="1" i="1" dirty="0"/>
              <a:t>-rewritten </a:t>
            </a:r>
            <a:r>
              <a:rPr lang="en-US" sz="2000" dirty="0"/>
              <a:t>to check new binary.</a:t>
            </a:r>
            <a:endParaRPr lang="en-US" sz="2000" dirty="0"/>
          </a:p>
          <a:p>
            <a:r>
              <a:rPr lang="en-US" sz="2400" dirty="0"/>
              <a:t>How to modify variables in sample mutator:</a:t>
            </a:r>
            <a:endParaRPr lang="en-US" sz="2400" dirty="0"/>
          </a:p>
          <a:p>
            <a:pPr lvl="1"/>
            <a:r>
              <a:rPr lang="en-US" sz="2000" b="1" i="1" dirty="0"/>
              <a:t>Path</a:t>
            </a:r>
            <a:r>
              <a:rPr lang="en-US" sz="2000" b="1" dirty="0"/>
              <a:t>[] </a:t>
            </a:r>
            <a:r>
              <a:rPr lang="en-US" sz="2000" dirty="0"/>
              <a:t>(Line 38): Fill in addresses provided by symbolic execution path.</a:t>
            </a:r>
            <a:endParaRPr lang="en-US" sz="2000" dirty="0"/>
          </a:p>
          <a:p>
            <a:pPr lvl="1"/>
            <a:r>
              <a:rPr lang="en-US" sz="2000" b="1" i="1" dirty="0" err="1"/>
              <a:t>originalBinary</a:t>
            </a:r>
            <a:r>
              <a:rPr lang="en-US" sz="2000" i="1" dirty="0"/>
              <a:t> </a:t>
            </a:r>
            <a:r>
              <a:rPr lang="en-US" sz="2000" dirty="0"/>
              <a:t>(Line 58): Fill in name of input binary file we would like to instrument.</a:t>
            </a:r>
            <a:endParaRPr lang="en-US" sz="2000" dirty="0"/>
          </a:p>
          <a:p>
            <a:pPr lvl="1"/>
            <a:r>
              <a:rPr lang="en-US" sz="2000" b="1" i="1" dirty="0" err="1"/>
              <a:t>instrumentedBinary</a:t>
            </a:r>
            <a:r>
              <a:rPr lang="en-US" sz="2000" i="1" dirty="0"/>
              <a:t> </a:t>
            </a:r>
            <a:r>
              <a:rPr lang="en-US" sz="2000" dirty="0"/>
              <a:t>(Line 59): Fill in name of new output binary file.</a:t>
            </a:r>
            <a:endParaRPr lang="en-US" sz="2000" dirty="0"/>
          </a:p>
          <a:p>
            <a:r>
              <a:rPr lang="en-US" sz="2400" dirty="0"/>
              <a:t>You are encouraged to change the script for your personal usage!</a:t>
            </a: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Scripts</a:t>
            </a:r>
            <a:endParaRPr lang="en-US" dirty="0"/>
          </a:p>
        </p:txBody>
      </p:sp>
      <p:sp>
        <p:nvSpPr>
          <p:cNvPr id="3" name="Content Placeholder 2"/>
          <p:cNvSpPr>
            <a:spLocks noGrp="1"/>
          </p:cNvSpPr>
          <p:nvPr>
            <p:ph idx="1"/>
          </p:nvPr>
        </p:nvSpPr>
        <p:spPr>
          <a:xfrm>
            <a:off x="838199" y="1825625"/>
            <a:ext cx="5302581" cy="4351338"/>
          </a:xfrm>
        </p:spPr>
        <p:txBody>
          <a:bodyPr/>
          <a:lstStyle/>
          <a:p>
            <a:r>
              <a:rPr lang="en-US" dirty="0"/>
              <a:t>Sample results</a:t>
            </a:r>
            <a:endParaRPr lang="en-US" dirty="0"/>
          </a:p>
          <a:p>
            <a:pPr lvl="1"/>
            <a:r>
              <a:rPr lang="en-US" dirty="0"/>
              <a:t>Mutator:</a:t>
            </a:r>
            <a:endParaRPr lang="en-US" dirty="0"/>
          </a:p>
          <a:p>
            <a:pPr lvl="2"/>
            <a:r>
              <a:rPr lang="en-US" dirty="0"/>
              <a:t>Name of mutator here is </a:t>
            </a:r>
            <a:r>
              <a:rPr lang="en-US" i="1" dirty="0"/>
              <a:t>rewrite2.cpp</a:t>
            </a:r>
            <a:r>
              <a:rPr lang="en-US" dirty="0"/>
              <a:t>.</a:t>
            </a:r>
            <a:endParaRPr lang="en-US" dirty="0"/>
          </a:p>
          <a:p>
            <a:pPr lvl="2"/>
            <a:r>
              <a:rPr lang="en-US" dirty="0"/>
              <a:t>Instrumented binary can be executed.</a:t>
            </a:r>
            <a:endParaRPr lang="en-US" dirty="0"/>
          </a:p>
          <a:p>
            <a:pPr marL="457200" lvl="1" indent="0">
              <a:buNone/>
            </a:pPr>
            <a:endParaRPr lang="en-US" dirty="0"/>
          </a:p>
          <a:p>
            <a:pPr lvl="1"/>
            <a:r>
              <a:rPr lang="en-US" dirty="0"/>
              <a:t>Instrumented binary:</a:t>
            </a:r>
            <a:endParaRPr lang="en-US" dirty="0"/>
          </a:p>
          <a:p>
            <a:pPr lvl="2"/>
            <a:r>
              <a:rPr lang="en-US" dirty="0"/>
              <a:t>One basic block get from symbolic execution path has been overwritten into </a:t>
            </a:r>
            <a:r>
              <a:rPr lang="en-US" dirty="0" err="1"/>
              <a:t>nops</a:t>
            </a:r>
            <a:r>
              <a:rPr lang="en-US" dirty="0"/>
              <a:t>.</a:t>
            </a:r>
            <a:endParaRPr lang="en-US" dirty="0"/>
          </a:p>
        </p:txBody>
      </p:sp>
      <p:pic>
        <p:nvPicPr>
          <p:cNvPr id="9" name="Picture 8"/>
          <p:cNvPicPr>
            <a:picLocks noChangeAspect="1"/>
          </p:cNvPicPr>
          <p:nvPr/>
        </p:nvPicPr>
        <p:blipFill>
          <a:blip r:embed="rId1"/>
          <a:stretch>
            <a:fillRect/>
          </a:stretch>
        </p:blipFill>
        <p:spPr>
          <a:xfrm>
            <a:off x="6218789" y="3827949"/>
            <a:ext cx="5408033" cy="2720812"/>
          </a:xfrm>
          <a:prstGeom prst="rect">
            <a:avLst/>
          </a:prstGeom>
        </p:spPr>
      </p:pic>
      <p:pic>
        <p:nvPicPr>
          <p:cNvPr id="13" name="Picture 12"/>
          <p:cNvPicPr>
            <a:picLocks noChangeAspect="1"/>
          </p:cNvPicPr>
          <p:nvPr/>
        </p:nvPicPr>
        <p:blipFill rotWithShape="1">
          <a:blip r:embed="rId2"/>
          <a:srcRect r="30321"/>
          <a:stretch>
            <a:fillRect/>
          </a:stretch>
        </p:blipFill>
        <p:spPr>
          <a:xfrm>
            <a:off x="6218790" y="1993967"/>
            <a:ext cx="5408033" cy="17535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Outline</a:t>
            </a:r>
            <a:endParaRPr lang="" altLang="en-US"/>
          </a:p>
        </p:txBody>
      </p:sp>
      <p:sp>
        <p:nvSpPr>
          <p:cNvPr id="3" name="Content Placeholder 2"/>
          <p:cNvSpPr>
            <a:spLocks noGrp="1"/>
          </p:cNvSpPr>
          <p:nvPr>
            <p:ph idx="1"/>
          </p:nvPr>
        </p:nvSpPr>
        <p:spPr/>
        <p:txBody>
          <a:bodyPr>
            <a:normAutofit fontScale="70000"/>
          </a:bodyPr>
          <a:p>
            <a:pPr>
              <a:lnSpc>
                <a:spcPct val="150000"/>
              </a:lnSpc>
            </a:pPr>
            <a:r>
              <a:rPr lang="" altLang="en-US"/>
              <a:t>Introduction</a:t>
            </a:r>
            <a:endParaRPr lang="" altLang="en-US" sz="2400"/>
          </a:p>
          <a:p>
            <a:pPr lvl="1">
              <a:lnSpc>
                <a:spcPct val="150000"/>
              </a:lnSpc>
            </a:pPr>
            <a:r>
              <a:rPr lang="" altLang="en-US" sz="2400"/>
              <a:t>Tool: CustomPro - Tainted results for OpenSSL</a:t>
            </a:r>
            <a:endParaRPr lang="en-US" altLang="en-US"/>
          </a:p>
          <a:p>
            <a:pPr>
              <a:lnSpc>
                <a:spcPct val="150000"/>
              </a:lnSpc>
            </a:pPr>
            <a:r>
              <a:rPr lang="en-US" altLang="en-US"/>
              <a:t>Address translation</a:t>
            </a:r>
            <a:endParaRPr lang="en-US" altLang="en-US"/>
          </a:p>
          <a:p>
            <a:pPr>
              <a:lnSpc>
                <a:spcPct val="150000"/>
              </a:lnSpc>
            </a:pPr>
            <a:r>
              <a:rPr lang="en-US" altLang="en-US"/>
              <a:t>Symbolic execution with angr</a:t>
            </a:r>
            <a:endParaRPr lang="en-US" altLang="en-US"/>
          </a:p>
          <a:p>
            <a:pPr>
              <a:lnSpc>
                <a:spcPct val="150000"/>
              </a:lnSpc>
            </a:pPr>
            <a:r>
              <a:rPr lang="en-US" altLang="en-US"/>
              <a:t>Binary rewriting - dyninst</a:t>
            </a:r>
            <a:endParaRPr lang="en-US" altLang="en-US"/>
          </a:p>
          <a:p>
            <a:pPr lvl="1">
              <a:lnSpc>
                <a:spcPct val="150000"/>
              </a:lnSpc>
            </a:pPr>
            <a:r>
              <a:rPr lang="en-US" dirty="0" err="1">
                <a:sym typeface="+mn-ea"/>
              </a:rPr>
              <a:t>Dyninst</a:t>
            </a:r>
            <a:endParaRPr lang="en-US" dirty="0"/>
          </a:p>
          <a:p>
            <a:pPr lvl="1">
              <a:lnSpc>
                <a:spcPct val="150000"/>
              </a:lnSpc>
            </a:pPr>
            <a:r>
              <a:rPr lang="en-US" dirty="0">
                <a:sym typeface="+mn-ea"/>
              </a:rPr>
              <a:t>Mutator &amp; </a:t>
            </a:r>
            <a:r>
              <a:rPr lang="en-US" dirty="0" err="1">
                <a:sym typeface="+mn-ea"/>
              </a:rPr>
              <a:t>Mutatee</a:t>
            </a:r>
            <a:endParaRPr lang="en-US" dirty="0"/>
          </a:p>
          <a:p>
            <a:pPr lvl="1">
              <a:lnSpc>
                <a:spcPct val="150000"/>
              </a:lnSpc>
            </a:pPr>
            <a:r>
              <a:rPr lang="en-US" dirty="0">
                <a:sym typeface="+mn-ea"/>
              </a:rPr>
              <a:t>Script</a:t>
            </a:r>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Content Placeholder 3" descr="A picture containing clock&#10;&#10;Description automatically generated"/>
          <p:cNvPicPr/>
          <p:nvPr/>
        </p:nvPicPr>
        <p:blipFill>
          <a:blip r:embed="rId1"/>
          <a:stretch>
            <a:fillRect/>
          </a:stretch>
        </p:blipFill>
        <p:spPr>
          <a:xfrm>
            <a:off x="754200" y="1182960"/>
            <a:ext cx="10515240" cy="2245680"/>
          </a:xfrm>
          <a:prstGeom prst="rect">
            <a:avLst/>
          </a:prstGeom>
          <a:ln>
            <a:noFill/>
          </a:ln>
        </p:spPr>
      </p:pic>
      <p:sp>
        <p:nvSpPr>
          <p:cNvPr id="423" name="CustomShape 1"/>
          <p:cNvSpPr/>
          <p:nvPr/>
        </p:nvSpPr>
        <p:spPr>
          <a:xfrm>
            <a:off x="754200" y="3429000"/>
            <a:ext cx="10515240" cy="2891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p>
            <a:pPr>
              <a:lnSpc>
                <a:spcPct val="100000"/>
              </a:lnSpc>
            </a:pPr>
            <a:r>
              <a:rPr lang="en-US" sz="1800" b="0" strike="noStrike" spc="-1">
                <a:solidFill>
                  <a:srgbClr val="000000"/>
                </a:solidFill>
                <a:latin typeface="Times New Roman"/>
              </a:rPr>
              <a:t>Use Vine to interpret the instruction trace file generated by TEMU, then use the script taint_analyze.py to extract tainted instructions.</a:t>
            </a: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marL="285750" indent="-285750">
              <a:lnSpc>
                <a:spcPct val="100000"/>
              </a:lnSpc>
              <a:buClr>
                <a:srgbClr val="000000"/>
              </a:buClr>
              <a:buFont typeface="Arial"/>
              <a:buChar char="•"/>
            </a:pPr>
            <a:r>
              <a:rPr lang="en-US" sz="1600" b="0" strike="noStrike" spc="-1">
                <a:solidFill>
                  <a:srgbClr val="000000"/>
                </a:solidFill>
                <a:latin typeface="Times New Roman"/>
              </a:rPr>
              <a:t>The first field is the address of the instruction, and after that comes its disassembly in GNU/AT&amp;T format. Then the rest of the record describes the operands to the instruction, and their types of taint. "R“ and "M" stand for register and memory values respectively; other possibilities include "I" for an immediate value, "J" for a jump target, "F" for a floating point register, and "A" for an address. The location of the operand comes after the "@" sign, then its value inside the first set of square brackets and its size in bytes in the second set. If an operand is untainted, it's followed by T0; if it’s tainted, it's followed by T1 and then a list of up to 4 taint sources, each of which is a pair of integers representing an origin and an offset.</a:t>
            </a:r>
            <a:endParaRPr lang="en-US" sz="1600" b="0" strike="noStrike" spc="-1">
              <a:latin typeface="Arial"/>
            </a:endParaRPr>
          </a:p>
        </p:txBody>
      </p:sp>
      <p:sp>
        <p:nvSpPr>
          <p:cNvPr id="424" name="CustomShape 2"/>
          <p:cNvSpPr/>
          <p:nvPr/>
        </p:nvSpPr>
        <p:spPr>
          <a:xfrm>
            <a:off x="1157025" y="4051095"/>
            <a:ext cx="4822920" cy="40536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200" b="0" strike="noStrike" spc="-1">
                <a:solidFill>
                  <a:srgbClr val="FFFFFF"/>
                </a:solidFill>
                <a:latin typeface="Bembo"/>
              </a:rPr>
              <a:t>trace_reader  -trace  TRACE_FILE &amp;&amp; taint_analyze.py TRACE_FILE</a:t>
            </a:r>
            <a:endParaRPr lang="en-US" sz="1200" b="0" strike="noStrike" spc="-1">
              <a:latin typeface="Arial"/>
            </a:endParaRPr>
          </a:p>
        </p:txBody>
      </p:sp>
      <p:sp>
        <p:nvSpPr>
          <p:cNvPr id="425" name="TextShape 3"/>
          <p:cNvSpPr txBox="1"/>
          <p:nvPr/>
        </p:nvSpPr>
        <p:spPr>
          <a:xfrm>
            <a:off x="754200" y="228960"/>
            <a:ext cx="10515240" cy="1137960"/>
          </a:xfrm>
          <a:prstGeom prst="rect">
            <a:avLst/>
          </a:prstGeom>
          <a:noFill/>
          <a:ln>
            <a:noFill/>
          </a:ln>
        </p:spPr>
        <p:txBody>
          <a:bodyPr anchor="ctr">
            <a:normAutofit/>
          </a:bodyPr>
          <a:p>
            <a:pPr>
              <a:lnSpc>
                <a:spcPct val="90000"/>
              </a:lnSpc>
            </a:pPr>
            <a:r>
              <a:rPr lang="en-US" sz="4000" b="0" strike="noStrike" spc="-1">
                <a:solidFill>
                  <a:srgbClr val="000000"/>
                </a:solidFill>
                <a:latin typeface="Times New Roman"/>
              </a:rPr>
              <a:t>Analyzing tainting results</a:t>
            </a:r>
            <a:endParaRPr lang="en-US" sz="4000" b="0" strike="noStrike" spc="-1">
              <a:solidFill>
                <a:srgbClr val="000000"/>
              </a:solidFill>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Steps to follow:</a:t>
            </a:r>
            <a:endParaRPr lang="" altLang="en-US"/>
          </a:p>
        </p:txBody>
      </p:sp>
      <p:sp>
        <p:nvSpPr>
          <p:cNvPr id="3" name="Content Placeholder 2"/>
          <p:cNvSpPr>
            <a:spLocks noGrp="1"/>
          </p:cNvSpPr>
          <p:nvPr>
            <p:ph idx="1"/>
          </p:nvPr>
        </p:nvSpPr>
        <p:spPr/>
        <p:txBody>
          <a:bodyPr>
            <a:normAutofit fontScale="90000" lnSpcReduction="20000"/>
          </a:bodyPr>
          <a:p>
            <a:pPr marL="0" indent="0">
              <a:lnSpc>
                <a:spcPct val="150000"/>
              </a:lnSpc>
              <a:buNone/>
            </a:pPr>
            <a:r>
              <a:rPr lang="" altLang="en-US" sz="2400">
                <a:latin typeface="Abyssinica SIL" panose="02000603020000020004" charset="0"/>
                <a:cs typeface="Abyssinica SIL" panose="02000603020000020004" charset="0"/>
              </a:rPr>
              <a:t>1. We start with the tainting result and dumped program binary of OpenSSL.</a:t>
            </a:r>
            <a:endParaRPr lang="" altLang="en-US" sz="2400">
              <a:latin typeface="Abyssinica SIL" panose="02000603020000020004" charset="0"/>
              <a:cs typeface="Abyssinica SIL" panose="02000603020000020004" charset="0"/>
            </a:endParaRPr>
          </a:p>
          <a:p>
            <a:pPr marL="0" indent="0">
              <a:lnSpc>
                <a:spcPct val="150000"/>
              </a:lnSpc>
              <a:buNone/>
            </a:pPr>
            <a:r>
              <a:rPr lang="" altLang="en-US" sz="2400">
                <a:latin typeface="Abyssinica SIL" panose="02000603020000020004" charset="0"/>
                <a:cs typeface="Abyssinica SIL" panose="02000603020000020004" charset="0"/>
              </a:rPr>
              <a:t>2. Generate a list of all basic blocks (denoted by L) of function x.</a:t>
            </a:r>
            <a:endParaRPr lang="" altLang="en-US" sz="2400">
              <a:latin typeface="Abyssinica SIL" panose="02000603020000020004" charset="0"/>
              <a:cs typeface="Abyssinica SIL" panose="02000603020000020004" charset="0"/>
            </a:endParaRPr>
          </a:p>
          <a:p>
            <a:pPr marL="0" indent="0">
              <a:lnSpc>
                <a:spcPct val="150000"/>
              </a:lnSpc>
              <a:buNone/>
            </a:pPr>
            <a:r>
              <a:rPr lang="" altLang="en-US" sz="2400">
                <a:latin typeface="Abyssinica SIL" panose="02000603020000020004" charset="0"/>
                <a:cs typeface="Abyssinica SIL" panose="02000603020000020004" charset="0"/>
              </a:rPr>
              <a:t>3. Use basic block mapping to find the offset value.</a:t>
            </a:r>
            <a:endParaRPr lang="" altLang="en-US" sz="2400">
              <a:latin typeface="Abyssinica SIL" panose="02000603020000020004" charset="0"/>
              <a:cs typeface="Abyssinica SIL" panose="02000603020000020004" charset="0"/>
            </a:endParaRPr>
          </a:p>
          <a:p>
            <a:pPr marL="0" indent="0">
              <a:lnSpc>
                <a:spcPct val="150000"/>
              </a:lnSpc>
              <a:buNone/>
            </a:pPr>
            <a:r>
              <a:rPr lang="" altLang="en-US" sz="2400">
                <a:latin typeface="Abyssinica SIL" panose="02000603020000020004" charset="0"/>
                <a:cs typeface="Abyssinica SIL" panose="02000603020000020004" charset="0"/>
              </a:rPr>
              <a:t>4. Based on the offset value, check if each basic block in list L has tag T1 in the tainting result, and if so, mark it as tainted in L accordingly.</a:t>
            </a:r>
            <a:endParaRPr lang="" altLang="en-US" sz="2400">
              <a:latin typeface="Abyssinica SIL" panose="02000603020000020004" charset="0"/>
              <a:cs typeface="Abyssinica SIL" panose="02000603020000020004" charset="0"/>
            </a:endParaRPr>
          </a:p>
          <a:p>
            <a:pPr marL="0" indent="0">
              <a:lnSpc>
                <a:spcPct val="150000"/>
              </a:lnSpc>
              <a:buNone/>
            </a:pPr>
            <a:r>
              <a:rPr lang="" altLang="en-US" sz="2400">
                <a:latin typeface="Abyssinica SIL" panose="02000603020000020004" charset="0"/>
                <a:cs typeface="Abyssinica SIL" panose="02000603020000020004" charset="0"/>
              </a:rPr>
              <a:t>5. Symbolic execution of each tainted basic block in list L. Any new basic block executed during the process will also be marked as tainted in L.</a:t>
            </a:r>
            <a:endParaRPr lang="" altLang="en-US" sz="2400">
              <a:latin typeface="Abyssinica SIL" panose="02000603020000020004" charset="0"/>
              <a:cs typeface="Abyssinica SIL" panose="02000603020000020004" charset="0"/>
            </a:endParaRPr>
          </a:p>
          <a:p>
            <a:pPr marL="0" indent="0">
              <a:lnSpc>
                <a:spcPct val="150000"/>
              </a:lnSpc>
              <a:buNone/>
            </a:pPr>
            <a:r>
              <a:rPr lang="" altLang="en-US" sz="2400">
                <a:latin typeface="Abyssinica SIL" panose="02000603020000020004" charset="0"/>
                <a:cs typeface="Abyssinica SIL" panose="02000603020000020004" charset="0"/>
              </a:rPr>
              <a:t>6. Rewrite all tainted basic blocks in L.</a:t>
            </a:r>
            <a:endParaRPr lang="" altLang="en-US" sz="2400">
              <a:latin typeface="Abyssinica SIL" panose="02000603020000020004" charset="0"/>
              <a:cs typeface="Abyssinica SIL" panose="020006030200000200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Address translation</a:t>
            </a:r>
            <a:endParaRPr lang="en-US" altLang="en-US"/>
          </a:p>
        </p:txBody>
      </p:sp>
      <p:sp>
        <p:nvSpPr>
          <p:cNvPr id="3" name="Content Placeholder 2"/>
          <p:cNvSpPr>
            <a:spLocks noGrp="1"/>
          </p:cNvSpPr>
          <p:nvPr>
            <p:ph idx="1"/>
          </p:nvPr>
        </p:nvSpPr>
        <p:spPr>
          <a:xfrm>
            <a:off x="838200" y="1532255"/>
            <a:ext cx="10515600" cy="4351338"/>
          </a:xfrm>
        </p:spPr>
        <p:txBody>
          <a:bodyPr>
            <a:noAutofit/>
          </a:bodyPr>
          <a:p>
            <a:pPr>
              <a:lnSpc>
                <a:spcPct val="150000"/>
              </a:lnSpc>
            </a:pPr>
            <a:r>
              <a:rPr lang="en-US" sz="1600">
                <a:latin typeface="Abyssinica SIL" panose="02000603020000020004" charset="0"/>
                <a:cs typeface="Abyssinica SIL" panose="02000603020000020004" charset="0"/>
              </a:rPr>
              <a:t>Address Translation (AT) </a:t>
            </a:r>
            <a:r>
              <a:rPr lang="" altLang="en-US" sz="1600">
                <a:latin typeface="Abyssinica SIL" panose="02000603020000020004" charset="0"/>
                <a:cs typeface="Abyssinica SIL" panose="02000603020000020004" charset="0"/>
              </a:rPr>
              <a:t>is a method of remapping an Instruction address to another by modifying network address information </a:t>
            </a:r>
            <a:endParaRPr lang="" altLang="en-US" sz="1600">
              <a:latin typeface="Abyssinica SIL" panose="02000603020000020004" charset="0"/>
              <a:cs typeface="Abyssinica SIL" panose="02000603020000020004" charset="0"/>
            </a:endParaRPr>
          </a:p>
          <a:p>
            <a:r>
              <a:rPr lang="" altLang="en-US" sz="1600">
                <a:latin typeface="Abyssinica SIL" panose="02000603020000020004" charset="0"/>
                <a:cs typeface="Abyssinica SIL" panose="02000603020000020004" charset="0"/>
              </a:rPr>
              <a:t>Example: suppose addresses in a basic block in binary:</a:t>
            </a:r>
            <a:endParaRPr lang="" altLang="en-US" sz="2000">
              <a:latin typeface="Abyssinica SIL" panose="02000603020000020004" charset="0"/>
              <a:cs typeface="Abyssinica SIL" panose="02000603020000020004" charset="0"/>
            </a:endParaRPr>
          </a:p>
          <a:p>
            <a:pPr marL="0" indent="0">
              <a:buNone/>
            </a:pPr>
            <a:r>
              <a:rPr lang="" altLang="en-US" sz="2000">
                <a:latin typeface="Abyssinica SIL" panose="02000603020000020004" charset="0"/>
                <a:cs typeface="Abyssinica SIL" panose="02000603020000020004" charset="0"/>
              </a:rPr>
              <a:t>			</a:t>
            </a:r>
            <a:endParaRPr lang="" altLang="en-US" sz="2000">
              <a:latin typeface="Abyssinica SIL" panose="02000603020000020004" charset="0"/>
              <a:cs typeface="Abyssinica SIL" panose="02000603020000020004" charset="0"/>
            </a:endParaRPr>
          </a:p>
          <a:p>
            <a:pPr marL="0" indent="0">
              <a:buNone/>
            </a:pPr>
            <a:endParaRPr lang="" altLang="en-US" sz="2000">
              <a:latin typeface="Abyssinica SIL" panose="02000603020000020004" charset="0"/>
              <a:cs typeface="Abyssinica SIL" panose="02000603020000020004" charset="0"/>
            </a:endParaRPr>
          </a:p>
          <a:p>
            <a:pPr marL="0" indent="0">
              <a:buNone/>
            </a:pPr>
            <a:endParaRPr lang="" altLang="en-US" sz="2000">
              <a:latin typeface="Abyssinica SIL" panose="02000603020000020004" charset="0"/>
              <a:cs typeface="Abyssinica SIL" panose="02000603020000020004" charset="0"/>
            </a:endParaRPr>
          </a:p>
          <a:p>
            <a:pPr marL="0" indent="0">
              <a:buNone/>
            </a:pPr>
            <a:endParaRPr lang="" altLang="en-US" sz="2000">
              <a:latin typeface="Abyssinica SIL" panose="02000603020000020004" charset="0"/>
              <a:cs typeface="Abyssinica SIL" panose="02000603020000020004" charset="0"/>
            </a:endParaRPr>
          </a:p>
          <a:p>
            <a:pPr marL="0" indent="0">
              <a:lnSpc>
                <a:spcPct val="150000"/>
              </a:lnSpc>
              <a:buNone/>
            </a:pPr>
            <a:r>
              <a:rPr lang="" altLang="en-US" sz="1600">
                <a:latin typeface="Abyssinica SIL" panose="02000603020000020004" charset="0"/>
                <a:cs typeface="Abyssinica SIL" panose="02000603020000020004" charset="0"/>
              </a:rPr>
              <a:t>Note:The the difference is the offset, the OS controls that at runtime, like it loads wherever the space is available.</a:t>
            </a:r>
            <a:endParaRPr lang="" altLang="en-US" sz="1600">
              <a:latin typeface="Abyssinica SIL" panose="02000603020000020004" charset="0"/>
              <a:cs typeface="Abyssinica SIL" panose="02000603020000020004" charset="0"/>
            </a:endParaRPr>
          </a:p>
          <a:p>
            <a:pPr marL="0" indent="0">
              <a:lnSpc>
                <a:spcPct val="150000"/>
              </a:lnSpc>
              <a:buNone/>
            </a:pPr>
            <a:r>
              <a:rPr lang="" altLang="en-US" sz="1600">
                <a:latin typeface="Abyssinica SIL" panose="02000603020000020004" charset="0"/>
                <a:cs typeface="Abyssinica SIL" panose="02000603020000020004" charset="0"/>
              </a:rPr>
              <a:t>For OpenSSL, we map the function using start: “</a:t>
            </a:r>
            <a:r>
              <a:rPr lang="" altLang="en-US" sz="1600">
                <a:solidFill>
                  <a:srgbClr val="FF0000"/>
                </a:solidFill>
                <a:latin typeface="Abyssinica SIL" panose="02000603020000020004" charset="0"/>
                <a:cs typeface="Abyssinica SIL" panose="02000603020000020004" charset="0"/>
              </a:rPr>
              <a:t>080de670 &lt;md5_block_asm_data_order&gt;:</a:t>
            </a:r>
            <a:r>
              <a:rPr lang="" altLang="en-US" sz="1600">
                <a:latin typeface="Abyssinica SIL" panose="02000603020000020004" charset="0"/>
                <a:cs typeface="Abyssinica SIL" panose="02000603020000020004" charset="0"/>
              </a:rPr>
              <a:t>” and end: “</a:t>
            </a:r>
            <a:r>
              <a:rPr lang="" altLang="en-US" sz="1600">
                <a:solidFill>
                  <a:srgbClr val="FF0000"/>
                </a:solidFill>
                <a:latin typeface="Abyssinica SIL" panose="02000603020000020004" charset="0"/>
                <a:cs typeface="Abyssinica SIL" panose="02000603020000020004" charset="0"/>
              </a:rPr>
              <a:t>80ded17</a:t>
            </a:r>
            <a:r>
              <a:rPr lang="" altLang="en-US" sz="1600">
                <a:latin typeface="Abyssinica SIL" panose="02000603020000020004" charset="0"/>
                <a:cs typeface="Abyssinica SIL" panose="02000603020000020004" charset="0"/>
              </a:rPr>
              <a:t>” from the dump of OpenSSL binary (objdump -d binary_name) to the tainted result. </a:t>
            </a:r>
            <a:endParaRPr lang="" altLang="en-US" sz="1600">
              <a:latin typeface="Abyssinica SIL" panose="02000603020000020004" charset="0"/>
              <a:cs typeface="Abyssinica SIL" panose="02000603020000020004" charset="0"/>
            </a:endParaRPr>
          </a:p>
          <a:p>
            <a:pPr marL="0" indent="0">
              <a:lnSpc>
                <a:spcPct val="150000"/>
              </a:lnSpc>
              <a:buNone/>
            </a:pPr>
            <a:endParaRPr lang="" altLang="en-US" sz="1600">
              <a:latin typeface="Abyssinica SIL" panose="02000603020000020004" charset="0"/>
              <a:cs typeface="Abyssinica SIL" panose="02000603020000020004" charset="0"/>
            </a:endParaRPr>
          </a:p>
        </p:txBody>
      </p:sp>
      <p:graphicFrame>
        <p:nvGraphicFramePr>
          <p:cNvPr id="4" name="Table 3"/>
          <p:cNvGraphicFramePr/>
          <p:nvPr/>
        </p:nvGraphicFramePr>
        <p:xfrm>
          <a:off x="1014095" y="2672715"/>
          <a:ext cx="840740" cy="1513205"/>
        </p:xfrm>
        <a:graphic>
          <a:graphicData uri="http://schemas.openxmlformats.org/drawingml/2006/table">
            <a:tbl>
              <a:tblPr firstRow="1" bandRow="1">
                <a:tableStyleId>{5C22544A-7EE6-4342-B048-85BDC9FD1C3A}</a:tableStyleId>
              </a:tblPr>
              <a:tblGrid>
                <a:gridCol w="840740"/>
              </a:tblGrid>
              <a:tr h="381000">
                <a:tc>
                  <a:txBody>
                    <a:bodyPr/>
                    <a:p>
                      <a:pPr>
                        <a:buNone/>
                      </a:pPr>
                      <a:r>
                        <a:rPr lang="" altLang="en-US"/>
                        <a:t>1000</a:t>
                      </a:r>
                      <a:endParaRPr lang="" altLang="en-US"/>
                    </a:p>
                  </a:txBody>
                  <a:tcPr/>
                </a:tc>
              </a:tr>
              <a:tr h="370205">
                <a:tc>
                  <a:txBody>
                    <a:bodyPr/>
                    <a:p>
                      <a:pPr>
                        <a:buNone/>
                      </a:pPr>
                      <a:r>
                        <a:rPr lang="" altLang="en-US"/>
                        <a:t>1002</a:t>
                      </a:r>
                      <a:endParaRPr lang="" altLang="en-US"/>
                    </a:p>
                  </a:txBody>
                  <a:tcPr/>
                </a:tc>
              </a:tr>
              <a:tr h="381000">
                <a:tc>
                  <a:txBody>
                    <a:bodyPr/>
                    <a:p>
                      <a:pPr>
                        <a:buNone/>
                      </a:pPr>
                      <a:r>
                        <a:rPr lang="" altLang="en-US"/>
                        <a:t>1005</a:t>
                      </a:r>
                      <a:endParaRPr lang="" altLang="en-US"/>
                    </a:p>
                  </a:txBody>
                  <a:tcPr/>
                </a:tc>
              </a:tr>
              <a:tr h="381000">
                <a:tc>
                  <a:txBody>
                    <a:bodyPr/>
                    <a:p>
                      <a:pPr>
                        <a:buNone/>
                      </a:pPr>
                      <a:r>
                        <a:rPr lang="" altLang="en-US"/>
                        <a:t>1006</a:t>
                      </a:r>
                      <a:endParaRPr lang="" altLang="en-US"/>
                    </a:p>
                  </a:txBody>
                  <a:tcPr/>
                </a:tc>
              </a:tr>
            </a:tbl>
          </a:graphicData>
        </a:graphic>
      </p:graphicFrame>
      <p:cxnSp>
        <p:nvCxnSpPr>
          <p:cNvPr id="5" name="Straight Arrow Connector 4"/>
          <p:cNvCxnSpPr/>
          <p:nvPr/>
        </p:nvCxnSpPr>
        <p:spPr>
          <a:xfrm flipV="1">
            <a:off x="1998980" y="3427730"/>
            <a:ext cx="1315085" cy="1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p:nvPr/>
        </p:nvGraphicFramePr>
        <p:xfrm>
          <a:off x="3314065" y="2672715"/>
          <a:ext cx="862330" cy="1524000"/>
        </p:xfrm>
        <a:graphic>
          <a:graphicData uri="http://schemas.openxmlformats.org/drawingml/2006/table">
            <a:tbl>
              <a:tblPr firstRow="1" bandRow="1">
                <a:tableStyleId>{5C22544A-7EE6-4342-B048-85BDC9FD1C3A}</a:tableStyleId>
              </a:tblPr>
              <a:tblGrid>
                <a:gridCol w="862330"/>
              </a:tblGrid>
              <a:tr h="381000">
                <a:tc>
                  <a:txBody>
                    <a:bodyPr/>
                    <a:p>
                      <a:pPr>
                        <a:buNone/>
                      </a:pPr>
                      <a:r>
                        <a:rPr lang="" altLang="en-US"/>
                        <a:t>2000</a:t>
                      </a:r>
                      <a:endParaRPr lang="" altLang="en-US"/>
                    </a:p>
                  </a:txBody>
                  <a:tcPr/>
                </a:tc>
              </a:tr>
              <a:tr h="381000">
                <a:tc>
                  <a:txBody>
                    <a:bodyPr/>
                    <a:p>
                      <a:pPr>
                        <a:buNone/>
                      </a:pPr>
                      <a:r>
                        <a:rPr lang="" altLang="en-US"/>
                        <a:t>2002</a:t>
                      </a:r>
                      <a:endParaRPr lang="" altLang="en-US"/>
                    </a:p>
                  </a:txBody>
                  <a:tcPr/>
                </a:tc>
              </a:tr>
              <a:tr h="381000">
                <a:tc>
                  <a:txBody>
                    <a:bodyPr/>
                    <a:p>
                      <a:pPr>
                        <a:buNone/>
                      </a:pPr>
                      <a:r>
                        <a:rPr lang="" altLang="en-US"/>
                        <a:t>2005</a:t>
                      </a:r>
                      <a:endParaRPr lang="" altLang="en-US"/>
                    </a:p>
                  </a:txBody>
                  <a:tcPr/>
                </a:tc>
              </a:tr>
              <a:tr h="381000">
                <a:tc>
                  <a:txBody>
                    <a:bodyPr/>
                    <a:p>
                      <a:pPr>
                        <a:buNone/>
                      </a:pPr>
                      <a:r>
                        <a:rPr lang="" altLang="en-US"/>
                        <a:t>2006</a:t>
                      </a:r>
                      <a:endParaRPr lang="" altLang="en-US"/>
                    </a:p>
                  </a:txBody>
                  <a:tcPr/>
                </a:tc>
              </a:tr>
            </a:tbl>
          </a:graphicData>
        </a:graphic>
      </p:graphicFrame>
      <p:sp>
        <p:nvSpPr>
          <p:cNvPr id="7" name="Text Box 6"/>
          <p:cNvSpPr txBox="1"/>
          <p:nvPr/>
        </p:nvSpPr>
        <p:spPr>
          <a:xfrm>
            <a:off x="2061210" y="3016250"/>
            <a:ext cx="1122045" cy="229870"/>
          </a:xfrm>
          <a:prstGeom prst="rect">
            <a:avLst/>
          </a:prstGeom>
          <a:noFill/>
        </p:spPr>
        <p:txBody>
          <a:bodyPr wrap="square" rtlCol="0">
            <a:spAutoFit/>
          </a:bodyPr>
          <a:p>
            <a:r>
              <a:rPr lang="" altLang="en-US" sz="900"/>
              <a:t>this relocates to</a:t>
            </a:r>
            <a:endParaRPr lang="" altLang="en-US"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br>
              <a:rPr lang="en-US" altLang="en-US">
                <a:sym typeface="+mn-ea"/>
              </a:rPr>
            </a:br>
            <a:r>
              <a:rPr lang="en-US" altLang="en-US">
                <a:sym typeface="+mn-ea"/>
              </a:rPr>
              <a:t>Address translation</a:t>
            </a:r>
            <a:br>
              <a:rPr lang="en-US" altLang="en-US"/>
            </a:br>
            <a:endParaRPr lang="en-US"/>
          </a:p>
        </p:txBody>
      </p:sp>
      <p:sp>
        <p:nvSpPr>
          <p:cNvPr id="5" name="Content Placeholder 4"/>
          <p:cNvSpPr>
            <a:spLocks noGrp="1"/>
          </p:cNvSpPr>
          <p:nvPr>
            <p:ph idx="1"/>
          </p:nvPr>
        </p:nvSpPr>
        <p:spPr/>
        <p:txBody>
          <a:bodyPr/>
          <a:p>
            <a:r>
              <a:rPr lang="" altLang="en-US" sz="2000"/>
              <a:t>We note that there are 6 basic blocks inside the function “</a:t>
            </a:r>
            <a:r>
              <a:rPr lang="en-US" altLang="en-US" sz="2000">
                <a:solidFill>
                  <a:srgbClr val="FF0000"/>
                </a:solidFill>
                <a:latin typeface="Abyssinica SIL" panose="02000603020000020004" charset="0"/>
                <a:cs typeface="Abyssinica SIL" panose="02000603020000020004" charset="0"/>
                <a:sym typeface="+mn-ea"/>
              </a:rPr>
              <a:t>080de670 &lt;md5_block_asm_data_order&gt;:</a:t>
            </a:r>
            <a:r>
              <a:rPr lang="" altLang="en-US" sz="2000"/>
              <a:t>”.</a:t>
            </a:r>
            <a:endParaRPr lang="" altLang="en-US" sz="2000"/>
          </a:p>
          <a:p>
            <a:r>
              <a:rPr lang="" altLang="en-US" sz="2000"/>
              <a:t>We also calculate the offset to make sure it is constant across the function </a:t>
            </a:r>
            <a:r>
              <a:rPr lang="en-US" altLang="en-US" sz="2000">
                <a:sym typeface="+mn-ea"/>
              </a:rPr>
              <a:t>“</a:t>
            </a:r>
            <a:r>
              <a:rPr lang="en-US" altLang="en-US" sz="2000">
                <a:solidFill>
                  <a:srgbClr val="FF0000"/>
                </a:solidFill>
                <a:latin typeface="Abyssinica SIL" panose="02000603020000020004" charset="0"/>
                <a:cs typeface="Abyssinica SIL" panose="02000603020000020004" charset="0"/>
                <a:sym typeface="+mn-ea"/>
              </a:rPr>
              <a:t>080de670 &lt;md5_block_asm_data_order&gt;:</a:t>
            </a:r>
            <a:r>
              <a:rPr lang="en-US" altLang="en-US" sz="2000">
                <a:sym typeface="+mn-ea"/>
              </a:rPr>
              <a:t>”</a:t>
            </a:r>
            <a:endParaRPr lang="en-US" altLang="en-US" sz="2000">
              <a:sym typeface="+mn-ea"/>
            </a:endParaRPr>
          </a:p>
          <a:p>
            <a:r>
              <a:rPr lang="" altLang="en-US" sz="2000"/>
              <a:t>Example of offset: </a:t>
            </a:r>
            <a:endParaRPr lang="" altLang="en-US" sz="2000"/>
          </a:p>
        </p:txBody>
      </p:sp>
      <p:pic>
        <p:nvPicPr>
          <p:cNvPr id="6" name="Picture 5" descr="present1"/>
          <p:cNvPicPr>
            <a:picLocks noChangeAspect="1"/>
          </p:cNvPicPr>
          <p:nvPr/>
        </p:nvPicPr>
        <p:blipFill>
          <a:blip r:embed="rId1"/>
          <a:stretch>
            <a:fillRect/>
          </a:stretch>
        </p:blipFill>
        <p:spPr>
          <a:xfrm>
            <a:off x="1170940" y="3650615"/>
            <a:ext cx="3656965" cy="2038350"/>
          </a:xfrm>
          <a:prstGeom prst="rect">
            <a:avLst/>
          </a:prstGeom>
        </p:spPr>
      </p:pic>
      <p:sp>
        <p:nvSpPr>
          <p:cNvPr id="7" name="Text Box 6"/>
          <p:cNvSpPr txBox="1"/>
          <p:nvPr/>
        </p:nvSpPr>
        <p:spPr>
          <a:xfrm>
            <a:off x="5725795" y="3161665"/>
            <a:ext cx="5781040" cy="3138170"/>
          </a:xfrm>
          <a:prstGeom prst="rect">
            <a:avLst/>
          </a:prstGeom>
          <a:noFill/>
        </p:spPr>
        <p:txBody>
          <a:bodyPr wrap="square" rtlCol="0">
            <a:spAutoFit/>
          </a:bodyPr>
          <a:p>
            <a:pPr marL="285750" indent="-285750">
              <a:buFont typeface="Arial" panose="02080604020202020204" pitchFamily="34" charset="0"/>
              <a:buChar char="•"/>
            </a:pPr>
            <a:r>
              <a:rPr lang="" altLang="en-US">
                <a:latin typeface="Abyssinica SIL" panose="02000603020000020004" charset="0"/>
                <a:cs typeface="Abyssinica SIL" panose="02000603020000020004" charset="0"/>
              </a:rPr>
              <a:t>Here,	a_ is the address of binary</a:t>
            </a:r>
            <a:endParaRPr lang="" altLang="en-US">
              <a:latin typeface="Abyssinica SIL" panose="02000603020000020004" charset="0"/>
              <a:cs typeface="Abyssinica SIL" panose="02000603020000020004" charset="0"/>
            </a:endParaRPr>
          </a:p>
          <a:p>
            <a:pPr indent="0">
              <a:buFont typeface="Arial" panose="02080604020202020204" pitchFamily="34" charset="0"/>
              <a:buNone/>
            </a:pPr>
            <a:r>
              <a:rPr lang="" altLang="en-US">
                <a:latin typeface="Abyssinica SIL" panose="02000603020000020004" charset="0"/>
                <a:cs typeface="Abyssinica SIL" panose="02000603020000020004" charset="0"/>
              </a:rPr>
              <a:t>	b_ is the address of tainted binary</a:t>
            </a:r>
            <a:endParaRPr lang="" altLang="en-US">
              <a:latin typeface="Abyssinica SIL" panose="02000603020000020004" charset="0"/>
              <a:cs typeface="Abyssinica SIL" panose="02000603020000020004" charset="0"/>
            </a:endParaRPr>
          </a:p>
          <a:p>
            <a:pPr marL="285750" indent="-285750">
              <a:buFont typeface="Arial" panose="02080604020202020204" pitchFamily="34" charset="0"/>
              <a:buChar char="•"/>
            </a:pPr>
            <a:r>
              <a:rPr lang="" altLang="en-US">
                <a:latin typeface="Abyssinica SIL" panose="02000603020000020004" charset="0"/>
                <a:cs typeface="Abyssinica SIL" panose="02000603020000020004" charset="0"/>
              </a:rPr>
              <a:t>We calculate the offset using a_ - b_ which gives us the computed result.</a:t>
            </a:r>
            <a:endParaRPr lang="" altLang="en-US">
              <a:latin typeface="Abyssinica SIL" panose="02000603020000020004" charset="0"/>
              <a:cs typeface="Abyssinica SIL" panose="02000603020000020004" charset="0"/>
            </a:endParaRPr>
          </a:p>
          <a:p>
            <a:pPr marL="285750" indent="-285750">
              <a:buFont typeface="Arial" panose="02080604020202020204" pitchFamily="34" charset="0"/>
              <a:buChar char="•"/>
            </a:pPr>
            <a:r>
              <a:rPr lang="" altLang="en-US">
                <a:latin typeface="Abyssinica SIL" panose="02000603020000020004" charset="0"/>
                <a:cs typeface="Abyssinica SIL" panose="02000603020000020004" charset="0"/>
              </a:rPr>
              <a:t>Using the offset result we can map it to the other basic blocks in the function.</a:t>
            </a:r>
            <a:endParaRPr lang="" altLang="en-US">
              <a:latin typeface="Abyssinica SIL" panose="02000603020000020004" charset="0"/>
              <a:cs typeface="Abyssinica SIL" panose="02000603020000020004" charset="0"/>
            </a:endParaRPr>
          </a:p>
          <a:p>
            <a:pPr marL="285750" indent="-285750">
              <a:buFont typeface="Arial" panose="02080604020202020204" pitchFamily="34" charset="0"/>
              <a:buChar char="•"/>
            </a:pPr>
            <a:r>
              <a:rPr lang="" altLang="en-US">
                <a:latin typeface="Abyssinica SIL" panose="02000603020000020004" charset="0"/>
                <a:cs typeface="Abyssinica SIL" panose="02000603020000020004" charset="0"/>
              </a:rPr>
              <a:t>So, once we have an address of basic block from binary of OpenSSL, we can locate the same basic block in tainted binary using the offset.</a:t>
            </a:r>
            <a:endParaRPr lang="" altLang="en-US">
              <a:latin typeface="Abyssinica SIL" panose="02000603020000020004" charset="0"/>
              <a:cs typeface="Abyssinica SIL" panose="02000603020000020004" charset="0"/>
            </a:endParaRPr>
          </a:p>
          <a:p>
            <a:pPr marL="285750" indent="-285750">
              <a:buFont typeface="Arial" panose="02080604020202020204" pitchFamily="34" charset="0"/>
              <a:buChar char="•"/>
            </a:pPr>
            <a:r>
              <a:rPr lang="" altLang="en-US">
                <a:latin typeface="Abyssinica SIL" panose="02000603020000020004" charset="0"/>
                <a:cs typeface="Abyssinica SIL" panose="02000603020000020004" charset="0"/>
              </a:rPr>
              <a:t>Note: The offset value is same for all the instructions in a function.</a:t>
            </a:r>
            <a:endParaRPr lang="" altLang="en-US">
              <a:latin typeface="Abyssinica SIL" panose="02000603020000020004" charset="0"/>
              <a:cs typeface="Abyssinica SIL" panose="0200060302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 altLang="en-US"/>
              <a:t>Script for the offset calculation:</a:t>
            </a:r>
            <a:endParaRPr lang="" altLang="en-US"/>
          </a:p>
        </p:txBody>
      </p:sp>
      <p:sp>
        <p:nvSpPr>
          <p:cNvPr id="3" name="Content Placeholder 2"/>
          <p:cNvSpPr>
            <a:spLocks noGrp="1"/>
          </p:cNvSpPr>
          <p:nvPr>
            <p:ph idx="1"/>
          </p:nvPr>
        </p:nvSpPr>
        <p:spPr/>
        <p:txBody>
          <a:bodyPr/>
          <a:p>
            <a:r>
              <a:rPr lang="" altLang="en-US" sz="2500">
                <a:latin typeface="Abyssinica SIL" panose="02000603020000020004" charset="0"/>
                <a:cs typeface="Abyssinica SIL" panose="02000603020000020004" charset="0"/>
              </a:rPr>
              <a:t>We provide sample scripts to demonstrate how to find offset for matching the function and identifying the basic blocks in the function.</a:t>
            </a:r>
            <a:endParaRPr lang="" altLang="en-US" sz="2500">
              <a:latin typeface="Abyssinica SIL" panose="02000603020000020004" charset="0"/>
              <a:cs typeface="Abyssinica SIL" panose="02000603020000020004" charset="0"/>
            </a:endParaRPr>
          </a:p>
          <a:p>
            <a:r>
              <a:rPr lang="" altLang="en-US" sz="2500">
                <a:latin typeface="Abyssinica SIL" panose="02000603020000020004" charset="0"/>
                <a:cs typeface="Abyssinica SIL" panose="02000603020000020004" charset="0"/>
              </a:rPr>
              <a:t>Programming language: Python, run the .ipynb file using jupyter notebook to visualize.</a:t>
            </a:r>
            <a:endParaRPr lang="" altLang="en-US" sz="2500">
              <a:latin typeface="Abyssinica SIL" panose="02000603020000020004" charset="0"/>
              <a:cs typeface="Abyssinica SIL" panose="02000603020000020004" charset="0"/>
            </a:endParaRPr>
          </a:p>
          <a:p>
            <a:r>
              <a:rPr lang="" altLang="en-US" sz="2500">
                <a:latin typeface="Abyssinica SIL" panose="02000603020000020004" charset="0"/>
                <a:cs typeface="Abyssinica SIL" panose="02000603020000020004" charset="0"/>
              </a:rPr>
              <a:t>System: Ubuntu 19.10 64 bit, Intel® Core™ i7-4790S CPU @ 3.20GHz × 8 </a:t>
            </a:r>
            <a:endParaRPr lang="" altLang="en-US" sz="2500">
              <a:latin typeface="Abyssinica SIL" panose="02000603020000020004" charset="0"/>
              <a:cs typeface="Abyssinica SIL" panose="02000603020000020004" charset="0"/>
            </a:endParaRPr>
          </a:p>
          <a:p>
            <a:r>
              <a:rPr lang="" altLang="en-US" sz="2500">
                <a:latin typeface="Abyssinica SIL" panose="02000603020000020004" charset="0"/>
                <a:cs typeface="Abyssinica SIL" panose="02000603020000020004" charset="0"/>
              </a:rPr>
              <a:t>We shall need python3 to run the script for calculating the offset.</a:t>
            </a:r>
            <a:endParaRPr lang="" altLang="en-US" sz="2500">
              <a:latin typeface="Abyssinica SIL" panose="02000603020000020004" charset="0"/>
              <a:cs typeface="Abyssinica SIL" panose="02000603020000020004" charset="0"/>
            </a:endParaRPr>
          </a:p>
          <a:p>
            <a:pPr lvl="1"/>
            <a:r>
              <a:rPr lang="" altLang="en-US" sz="2140">
                <a:latin typeface="Abyssinica SIL" panose="02000603020000020004" charset="0"/>
                <a:cs typeface="Abyssinica SIL" panose="02000603020000020004" charset="0"/>
              </a:rPr>
              <a:t>Refer to the complete source code: </a:t>
            </a:r>
            <a:endParaRPr lang="" altLang="en-US" sz="2140">
              <a:latin typeface="Abyssinica SIL" panose="02000603020000020004" charset="0"/>
              <a:cs typeface="Abyssinica SIL" panose="02000603020000020004" charset="0"/>
            </a:endParaRPr>
          </a:p>
          <a:p>
            <a:endParaRPr lang="" altLang="en-US" sz="2500">
              <a:latin typeface="Abyssinica SIL" panose="02000603020000020004" charset="0"/>
              <a:cs typeface="Abyssinica SIL" panose="0200060302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en-US">
                <a:sym typeface="+mn-ea"/>
              </a:rPr>
              <a:t>Script for the offset calculation:</a:t>
            </a:r>
            <a:endParaRPr lang="" altLang="en-US"/>
          </a:p>
        </p:txBody>
      </p:sp>
      <p:sp>
        <p:nvSpPr>
          <p:cNvPr id="5" name="Content Placeholder 4"/>
          <p:cNvSpPr>
            <a:spLocks noGrp="1"/>
          </p:cNvSpPr>
          <p:nvPr>
            <p:ph idx="1"/>
          </p:nvPr>
        </p:nvSpPr>
        <p:spPr/>
        <p:txBody>
          <a:bodyPr>
            <a:normAutofit fontScale="90000"/>
          </a:bodyPr>
          <a:p>
            <a:pPr>
              <a:lnSpc>
                <a:spcPct val="150000"/>
              </a:lnSpc>
            </a:pPr>
            <a:r>
              <a:rPr lang="" altLang="en-US" sz="2000">
                <a:latin typeface="Abyssinica SIL" panose="02000603020000020004" charset="0"/>
                <a:cs typeface="Abyssinica SIL" panose="02000603020000020004" charset="0"/>
              </a:rPr>
              <a:t>Code outline:</a:t>
            </a:r>
            <a:endParaRPr lang="" altLang="en-US" sz="2000">
              <a:latin typeface="Abyssinica SIL" panose="02000603020000020004" charset="0"/>
              <a:cs typeface="Abyssinica SIL" panose="02000603020000020004" charset="0"/>
            </a:endParaRPr>
          </a:p>
          <a:p>
            <a:pPr lvl="1">
              <a:lnSpc>
                <a:spcPct val="150000"/>
              </a:lnSpc>
            </a:pPr>
            <a:r>
              <a:rPr lang="" altLang="en-US" sz="2000">
                <a:latin typeface="Abyssinica SIL" panose="02000603020000020004" charset="0"/>
                <a:cs typeface="Abyssinica SIL" panose="02000603020000020004" charset="0"/>
              </a:rPr>
              <a:t>After tainting, we use the tainted binary of objdump binary of OpenSSL and load them.</a:t>
            </a:r>
            <a:endParaRPr lang="" altLang="en-US" sz="2000">
              <a:latin typeface="Abyssinica SIL" panose="02000603020000020004" charset="0"/>
              <a:cs typeface="Abyssinica SIL" panose="02000603020000020004" charset="0"/>
            </a:endParaRPr>
          </a:p>
          <a:p>
            <a:pPr lvl="1">
              <a:lnSpc>
                <a:spcPct val="150000"/>
              </a:lnSpc>
            </a:pPr>
            <a:r>
              <a:rPr lang="" altLang="en-US" sz="2000">
                <a:latin typeface="Abyssinica SIL" panose="02000603020000020004" charset="0"/>
                <a:cs typeface="Abyssinica SIL" panose="02000603020000020004" charset="0"/>
              </a:rPr>
              <a:t>We then use a specific function, say, </a:t>
            </a:r>
            <a:r>
              <a:rPr lang="en-US" altLang="en-US" sz="2000">
                <a:latin typeface="Abyssinica SIL" panose="02000603020000020004" charset="0"/>
                <a:cs typeface="Abyssinica SIL" panose="02000603020000020004" charset="0"/>
                <a:sym typeface="+mn-ea"/>
              </a:rPr>
              <a:t>“</a:t>
            </a:r>
            <a:r>
              <a:rPr lang="en-US" altLang="en-US" sz="2000">
                <a:solidFill>
                  <a:srgbClr val="FF0000"/>
                </a:solidFill>
                <a:latin typeface="Abyssinica SIL" panose="02000603020000020004" charset="0"/>
                <a:cs typeface="Abyssinica SIL" panose="02000603020000020004" charset="0"/>
                <a:sym typeface="+mn-ea"/>
              </a:rPr>
              <a:t>080de670 &lt;md5_block_asm_data_order&gt;:</a:t>
            </a:r>
            <a:r>
              <a:rPr lang="en-US" altLang="en-US" sz="2000">
                <a:latin typeface="Abyssinica SIL" panose="02000603020000020004" charset="0"/>
                <a:cs typeface="Abyssinica SIL" panose="02000603020000020004" charset="0"/>
                <a:sym typeface="+mn-ea"/>
              </a:rPr>
              <a:t>” </a:t>
            </a:r>
            <a:r>
              <a:rPr lang="" altLang="en-US" sz="2000">
                <a:latin typeface="Abyssinica SIL" panose="02000603020000020004" charset="0"/>
                <a:cs typeface="Abyssinica SIL" panose="02000603020000020004" charset="0"/>
                <a:sym typeface="+mn-ea"/>
              </a:rPr>
              <a:t>as the starting point to compare that in the tainted binary in the linear order.</a:t>
            </a:r>
            <a:endParaRPr lang="" altLang="en-US" sz="2000">
              <a:latin typeface="Abyssinica SIL" panose="02000603020000020004" charset="0"/>
              <a:cs typeface="Abyssinica SIL" panose="02000603020000020004" charset="0"/>
              <a:sym typeface="+mn-ea"/>
            </a:endParaRPr>
          </a:p>
          <a:p>
            <a:pPr lvl="1">
              <a:lnSpc>
                <a:spcPct val="150000"/>
              </a:lnSpc>
            </a:pPr>
            <a:r>
              <a:rPr lang="" altLang="en-US" sz="2000">
                <a:latin typeface="Abyssinica SIL" panose="02000603020000020004" charset="0"/>
                <a:cs typeface="Abyssinica SIL" panose="02000603020000020004" charset="0"/>
                <a:sym typeface="+mn-ea"/>
              </a:rPr>
              <a:t>Then we observed that, 598 instructions (of the above function) are present in the above function and it matches to the OpenSSL tainted binary by giving us constant offset.</a:t>
            </a:r>
            <a:endParaRPr lang="" altLang="en-US" sz="2000">
              <a:latin typeface="Abyssinica SIL" panose="02000603020000020004" charset="0"/>
              <a:cs typeface="Abyssinica SIL" panose="02000603020000020004" charset="0"/>
              <a:sym typeface="+mn-ea"/>
            </a:endParaRPr>
          </a:p>
          <a:p>
            <a:pPr lvl="0">
              <a:lnSpc>
                <a:spcPct val="150000"/>
              </a:lnSpc>
              <a:buFont typeface="Arial" panose="02080604020202020204" pitchFamily="34" charset="0"/>
              <a:buChar char="•"/>
            </a:pPr>
            <a:r>
              <a:rPr lang="" altLang="en-US" sz="2000">
                <a:latin typeface="Abyssinica SIL" panose="02000603020000020004" charset="0"/>
                <a:cs typeface="Abyssinica SIL" panose="02000603020000020004" charset="0"/>
                <a:sym typeface="+mn-ea"/>
              </a:rPr>
              <a:t>To run the script for calculating, pls open the </a:t>
            </a:r>
            <a:r>
              <a:rPr lang="" altLang="en-US" sz="2000">
                <a:solidFill>
                  <a:srgbClr val="FF0000"/>
                </a:solidFill>
                <a:latin typeface="Abyssinica SIL" panose="02000603020000020004" charset="0"/>
                <a:cs typeface="Abyssinica SIL" panose="02000603020000020004" charset="0"/>
                <a:sym typeface="+mn-ea"/>
              </a:rPr>
              <a:t>address_translation_block.ipynb</a:t>
            </a:r>
            <a:r>
              <a:rPr lang="" altLang="en-US" sz="2000">
                <a:latin typeface="Abyssinica SIL" panose="02000603020000020004" charset="0"/>
                <a:cs typeface="Abyssinica SIL" panose="02000603020000020004" charset="0"/>
                <a:sym typeface="+mn-ea"/>
              </a:rPr>
              <a:t> file using jupyter notebook and input the paths of dump binary and tainted binary respectively.</a:t>
            </a:r>
            <a:endParaRPr lang="" altLang="en-US" sz="2000">
              <a:latin typeface="Abyssinica SIL" panose="02000603020000020004" charset="0"/>
              <a:cs typeface="Abyssinica SIL" panose="02000603020000020004" charset="0"/>
              <a:sym typeface="+mn-ea"/>
            </a:endParaRPr>
          </a:p>
          <a:p>
            <a:pPr lvl="1">
              <a:lnSpc>
                <a:spcPct val="150000"/>
              </a:lnSpc>
            </a:pPr>
            <a:endParaRPr lang="" altLang="en-US" sz="2000">
              <a:latin typeface="Abyssinica SIL" panose="02000603020000020004" charset="0"/>
              <a:cs typeface="Abyssinica SIL" panose="02000603020000020004" charset="0"/>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10846</Words>
  <Application>WPS Presentation</Application>
  <PresentationFormat>Widescreen</PresentationFormat>
  <Paragraphs>259</Paragraphs>
  <Slides>22</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22</vt:i4>
      </vt:variant>
    </vt:vector>
  </HeadingPairs>
  <TitlesOfParts>
    <vt:vector size="41" baseType="lpstr">
      <vt:lpstr>Arial</vt:lpstr>
      <vt:lpstr>SimSun</vt:lpstr>
      <vt:lpstr>Wingdings</vt:lpstr>
      <vt:lpstr>Calibri Light</vt:lpstr>
      <vt:lpstr>DejaVu Sans</vt:lpstr>
      <vt:lpstr>Calibri</vt:lpstr>
      <vt:lpstr>微软雅黑</vt:lpstr>
      <vt:lpstr>Droid Sans Fallback</vt:lpstr>
      <vt:lpstr>Arial Unicode MS</vt:lpstr>
      <vt:lpstr>Arial</vt:lpstr>
      <vt:lpstr>Times New Roman</vt:lpstr>
      <vt:lpstr>Calibri</vt:lpstr>
      <vt:lpstr>Calibri Light</vt:lpstr>
      <vt:lpstr>Abyssinica SIL</vt:lpstr>
      <vt:lpstr>Bembo</vt:lpstr>
      <vt:lpstr>Gubbi</vt:lpstr>
      <vt:lpstr>Ani</vt:lpstr>
      <vt:lpstr>Wingdings</vt:lpstr>
      <vt:lpstr>Office Theme</vt:lpstr>
      <vt:lpstr>Meeting</vt:lpstr>
      <vt:lpstr>PowerPoint 演示文稿</vt:lpstr>
      <vt:lpstr>Index</vt:lpstr>
      <vt:lpstr>PowerPoint 演示文稿</vt:lpstr>
      <vt:lpstr>PowerPoint 演示文稿</vt:lpstr>
      <vt:lpstr>Address translation</vt:lpstr>
      <vt:lpstr>PowerPoint 演示文稿</vt:lpstr>
      <vt:lpstr>PowerPoint 演示文稿</vt:lpstr>
      <vt:lpstr>PowerPoint 演示文稿</vt:lpstr>
      <vt:lpstr>PowerPoint 演示文稿</vt:lpstr>
      <vt:lpstr>PowerPoint 演示文稿</vt:lpstr>
      <vt:lpstr>Symbolic execution</vt:lpstr>
      <vt:lpstr>PowerPoint 演示文稿</vt:lpstr>
      <vt:lpstr>PowerPoint 演示文稿</vt:lpstr>
      <vt:lpstr>PowerPoint 演示文稿</vt:lpstr>
      <vt:lpstr>PowerPoint 演示文稿</vt:lpstr>
      <vt:lpstr>Dyninst</vt:lpstr>
      <vt:lpstr>Mutator &amp; Mutatee</vt:lpstr>
      <vt:lpstr>Scripts</vt:lpstr>
      <vt:lpstr>Scripts</vt:lpstr>
      <vt:lpstr>Scripts</vt:lpstr>
      <vt:lpstr>Scripts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dc:title>
  <dc:creator>kailash</dc:creator>
  <cp:lastModifiedBy>kailash</cp:lastModifiedBy>
  <cp:revision>125</cp:revision>
  <dcterms:created xsi:type="dcterms:W3CDTF">2021-01-15T20:35:18Z</dcterms:created>
  <dcterms:modified xsi:type="dcterms:W3CDTF">2021-01-15T20:35:18Z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